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370" r:id="rId2"/>
    <p:sldId id="318" r:id="rId3"/>
    <p:sldId id="329" r:id="rId4"/>
    <p:sldId id="333" r:id="rId5"/>
    <p:sldId id="336" r:id="rId6"/>
    <p:sldId id="335" r:id="rId7"/>
    <p:sldId id="334" r:id="rId8"/>
    <p:sldId id="337" r:id="rId9"/>
    <p:sldId id="352" r:id="rId10"/>
    <p:sldId id="338" r:id="rId11"/>
    <p:sldId id="324" r:id="rId12"/>
    <p:sldId id="339" r:id="rId13"/>
    <p:sldId id="381" r:id="rId14"/>
    <p:sldId id="340" r:id="rId15"/>
    <p:sldId id="396" r:id="rId16"/>
    <p:sldId id="342" r:id="rId17"/>
    <p:sldId id="343" r:id="rId18"/>
    <p:sldId id="344" r:id="rId19"/>
    <p:sldId id="345" r:id="rId20"/>
    <p:sldId id="373" r:id="rId21"/>
    <p:sldId id="374" r:id="rId22"/>
    <p:sldId id="348" r:id="rId23"/>
    <p:sldId id="349" r:id="rId24"/>
    <p:sldId id="351" r:id="rId25"/>
    <p:sldId id="354" r:id="rId26"/>
    <p:sldId id="353" r:id="rId27"/>
    <p:sldId id="325" r:id="rId28"/>
    <p:sldId id="356" r:id="rId29"/>
    <p:sldId id="357" r:id="rId30"/>
    <p:sldId id="358" r:id="rId31"/>
    <p:sldId id="359" r:id="rId32"/>
    <p:sldId id="375" r:id="rId33"/>
    <p:sldId id="326" r:id="rId34"/>
    <p:sldId id="389" r:id="rId35"/>
    <p:sldId id="390" r:id="rId36"/>
    <p:sldId id="394" r:id="rId37"/>
    <p:sldId id="392" r:id="rId38"/>
    <p:sldId id="393" r:id="rId39"/>
    <p:sldId id="387" r:id="rId40"/>
    <p:sldId id="388" r:id="rId41"/>
    <p:sldId id="395" r:id="rId42"/>
    <p:sldId id="380" r:id="rId43"/>
    <p:sldId id="398" r:id="rId44"/>
    <p:sldId id="327" r:id="rId45"/>
    <p:sldId id="369" r:id="rId46"/>
    <p:sldId id="328" r:id="rId47"/>
    <p:sldId id="376" r:id="rId48"/>
    <p:sldId id="363" r:id="rId49"/>
    <p:sldId id="347" r:id="rId50"/>
    <p:sldId id="362" r:id="rId51"/>
    <p:sldId id="364" r:id="rId52"/>
    <p:sldId id="365" r:id="rId53"/>
    <p:sldId id="372" r:id="rId54"/>
    <p:sldId id="366" r:id="rId55"/>
    <p:sldId id="367" r:id="rId56"/>
    <p:sldId id="377" r:id="rId57"/>
    <p:sldId id="401" r:id="rId58"/>
    <p:sldId id="400" r:id="rId59"/>
    <p:sldId id="402" r:id="rId60"/>
    <p:sldId id="403" r:id="rId61"/>
    <p:sldId id="371" r:id="rId62"/>
  </p:sldIdLst>
  <p:sldSz cx="12192000" cy="6858000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HY헤드라인M" panose="02030600000101010101" pitchFamily="18" charset="-127"/>
      <p:regular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0000"/>
    <a:srgbClr val="F6BB00"/>
    <a:srgbClr val="425082"/>
    <a:srgbClr val="580000"/>
    <a:srgbClr val="680000"/>
    <a:srgbClr val="4D1717"/>
    <a:srgbClr val="772323"/>
    <a:srgbClr val="832929"/>
    <a:srgbClr val="7E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03" autoAdjust="0"/>
    <p:restoredTop sz="87911" autoAdjust="0"/>
  </p:normalViewPr>
  <p:slideViewPr>
    <p:cSldViewPr snapToGrid="0">
      <p:cViewPr varScale="1">
        <p:scale>
          <a:sx n="64" d="100"/>
          <a:sy n="64" d="100"/>
        </p:scale>
        <p:origin x="78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k\Desktop\&#50997;&#54633;%20&#54016;&#54540;\&#52572;&#51333;ddd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view_growth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Sheet2!$A$2:$A$15</c:f>
              <c:numCache>
                <c:formatCode>General</c:formatCode>
                <c:ptCount val="14"/>
                <c:pt idx="0">
                  <c:v>117278</c:v>
                </c:pt>
                <c:pt idx="1">
                  <c:v>22509</c:v>
                </c:pt>
                <c:pt idx="2">
                  <c:v>9591</c:v>
                </c:pt>
                <c:pt idx="3">
                  <c:v>5898</c:v>
                </c:pt>
                <c:pt idx="4">
                  <c:v>4780</c:v>
                </c:pt>
                <c:pt idx="5">
                  <c:v>4948</c:v>
                </c:pt>
                <c:pt idx="6">
                  <c:v>118537</c:v>
                </c:pt>
                <c:pt idx="7">
                  <c:v>26283</c:v>
                </c:pt>
                <c:pt idx="8">
                  <c:v>16646</c:v>
                </c:pt>
                <c:pt idx="9">
                  <c:v>5005</c:v>
                </c:pt>
                <c:pt idx="10">
                  <c:v>2673</c:v>
                </c:pt>
                <c:pt idx="11">
                  <c:v>3836</c:v>
                </c:pt>
                <c:pt idx="12">
                  <c:v>13750</c:v>
                </c:pt>
                <c:pt idx="13">
                  <c:v>11855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DD-422A-BD75-B8332DF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7369167"/>
        <c:axId val="1187369583"/>
      </c:lineChart>
      <c:catAx>
        <c:axId val="118736916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7369583"/>
        <c:crosses val="autoZero"/>
        <c:auto val="1"/>
        <c:lblAlgn val="ctr"/>
        <c:lblOffset val="100"/>
        <c:noMultiLvlLbl val="0"/>
      </c:catAx>
      <c:valAx>
        <c:axId val="1187369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7369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8ED2C-0C86-4331-812F-3A01931EAC4F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C1171-558B-46C3-8F3F-E5C389A79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26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15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7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1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13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65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63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8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67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5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04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53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90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729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4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87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58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21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9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4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022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19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4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64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09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86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35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3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81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22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2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21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6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241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61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34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6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30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28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682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71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047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6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21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1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57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489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838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535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913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79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282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3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3362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634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3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82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0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C1171-558B-46C3-8F3F-E5C389A790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7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1706A-8928-4E5A-9316-28084517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C366-35F8-49ED-8066-43C11835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887FA-32FB-4F11-8E45-8DB98B78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E9A8-EA0A-4F3C-92BE-8E9F6C7149BF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0B7AA-9508-4B5E-90A5-8773FFF4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02F5C-62D4-4992-A4F4-B93E5973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11949-D62F-41C4-87E7-85E9B913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47FD5C-C5F7-4915-9A5B-CA42F532D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6A2A9-3CD8-467C-816D-1F535379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DE753-3E79-4E19-B014-65FC57FB87F6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CAED5-8119-4525-AA0E-3BF6E7A8F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653D4-B316-4EB2-8F9F-9E609418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61E4B7-B38D-4625-8273-18DCA3A3A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174ED7-AA67-474C-932E-0037FDDDD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EB7B1-2A22-400A-A32F-85E9C5E2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8F48-AF23-42FB-8DA9-D62DC1AF06B6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0758F-B9BE-4275-9E1E-31D8BC73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2AF15-CAAB-4814-914D-0EDE2F6C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6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D517C-EECE-49BC-BF86-599239A5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1F66D-A307-45AD-BC89-5F3F4D6CB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20EBC-9E61-45C6-8581-BDC342DE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F51C-88C0-4A9F-8C2E-072366C144E1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3C454-414B-4121-B2D7-6441311F5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50348-3139-45B3-AAD7-F283E30D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2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E0143-CD50-4A0F-A121-2978E8B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24D67C-7A76-43F6-A60A-8B6FA10D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271F7-8378-406D-861F-0E4678F3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25B3-6D62-4DFA-9823-D2CFF72A222D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EAFA4-5EDF-4BA1-9F4E-B9F10E74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F257E-3136-455F-BAF4-0638601A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2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0B650-9D7A-40D7-B50F-51939DCB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DD18D-02F1-42FF-9293-135CF663F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4D2087-3498-45A2-8402-3CA41F8FD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9F405-62A1-49E1-96C0-FBAFEF0F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9667-8FDD-4D2F-B784-2708D09DEE6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852CCB-AB5F-4B3E-AA3E-C7EE15A5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A79EC-49E2-43CD-90C0-CF2C1B32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5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D68FF-5102-489C-AA38-F4589B0F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C9483-B658-4C25-8E58-E7725CAC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3A222-02CA-4518-A112-67051B96F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516B77-3DAF-4ECC-9709-F0D48AE96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5F9F36-8C9C-4122-B19B-1B0A2B11C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C34AA1-0E11-4838-B38D-2FB121C9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E60D-CEE6-4037-85A1-05C5B323B01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F87A1-8607-4DAC-9ADD-CD3ED082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98B532-DA19-480A-8F15-D373F01D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4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8C5E-EFB8-4BFF-AC6B-091B8304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E55592-1B27-42F9-827F-16D2E897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BE8D-B88A-429B-ABF5-DB8EF687922E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A19460-97AE-482C-9BA3-F5BE5D76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82122-BE5C-439A-A71F-0746A662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BA952E-7456-4745-A47A-CDE8F05D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160F-1097-4789-8307-C28F4D14BAE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7C8894-7A6B-4676-883F-B0C5F9F23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211DD9-18C6-4062-8078-8A12F056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94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5E6BD-55ED-455D-9249-8D979621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B72C6-A94C-4A2F-BA8F-2B5B1079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9FEA0-EDD4-48DF-ACD3-CCC824B2C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DE3E4-013B-4CB9-A28C-5D3F3728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EDC8-3F1A-47F3-B8C3-813A92D052E1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0A236-ADB0-456F-A2A2-38303AEF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52C6E0-EE58-49F6-A167-72C75583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1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073D3-4EAB-4494-8706-A5031654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6AE914-67BE-41AE-814D-72E2432C9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7996F6-9DB4-4645-B087-9C5A08C58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32DB64-EF34-4ADD-AF94-3081F289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8308-997B-4F9C-8826-973142E227C8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95BAF-885F-4151-B0CF-A62D8FF2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806BC5-9DC6-42F8-BBEA-3113CA0B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0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C8269D-9327-4AFF-991F-CF4E5494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92CFE-2F00-4A08-B920-EB3755711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48CD3-F39F-43F1-8F90-1B6FB655C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B3379-8708-477B-9071-2B5E9D6DE1A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CB970-FEC6-46A8-9134-4315B9120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E2652-53F1-40CD-B90F-F8C056359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E0674-18EB-4F66-94CD-2CED28BE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40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90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hyperlink" Target="https://namu.wiki/w/%C2%B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7BD466-ADFC-4186-8A1B-5B17F9FBC847}"/>
              </a:ext>
            </a:extLst>
          </p:cNvPr>
          <p:cNvSpPr/>
          <p:nvPr/>
        </p:nvSpPr>
        <p:spPr>
          <a:xfrm>
            <a:off x="0" y="0"/>
            <a:ext cx="12192000" cy="4321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F1C855C-07B7-45F6-8111-7D75863859CF}"/>
              </a:ext>
            </a:extLst>
          </p:cNvPr>
          <p:cNvCxnSpPr/>
          <p:nvPr/>
        </p:nvCxnSpPr>
        <p:spPr>
          <a:xfrm>
            <a:off x="0" y="4321236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2" name="그룹 1002"/>
          <p:cNvGrpSpPr/>
          <p:nvPr/>
        </p:nvGrpSpPr>
        <p:grpSpPr>
          <a:xfrm>
            <a:off x="1" y="0"/>
            <a:ext cx="12192000" cy="3509524"/>
            <a:chOff x="0" y="0"/>
            <a:chExt cx="24500861" cy="70190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8228571" cy="7014857"/>
              <a:chOff x="0" y="0"/>
              <a:chExt cx="8228571" cy="7014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8228571" cy="7014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262766" y="0"/>
              <a:ext cx="8228571" cy="7014857"/>
              <a:chOff x="16262766" y="0"/>
              <a:chExt cx="8228571" cy="7014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62766" y="0"/>
                <a:ext cx="8228571" cy="7014857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EA84160-679F-4755-95F6-0932EE096C93}"/>
              </a:ext>
            </a:extLst>
          </p:cNvPr>
          <p:cNvSpPr txBox="1"/>
          <p:nvPr/>
        </p:nvSpPr>
        <p:spPr>
          <a:xfrm>
            <a:off x="9495238" y="4996434"/>
            <a:ext cx="2264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2017024090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박도준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2019204002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김기쁨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2019204007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김주현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2018204046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조민경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2017204032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최지욱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ko-KR" altLang="en-US" dirty="0"/>
          </a:p>
        </p:txBody>
      </p:sp>
      <p:grpSp>
        <p:nvGrpSpPr>
          <p:cNvPr id="63" name="Google Shape;96;p14">
            <a:extLst>
              <a:ext uri="{FF2B5EF4-FFF2-40B4-BE49-F238E27FC236}">
                <a16:creationId xmlns:a16="http://schemas.microsoft.com/office/drawing/2014/main" id="{C9443041-2B44-4484-BC62-121635242E44}"/>
              </a:ext>
            </a:extLst>
          </p:cNvPr>
          <p:cNvGrpSpPr/>
          <p:nvPr/>
        </p:nvGrpSpPr>
        <p:grpSpPr>
          <a:xfrm>
            <a:off x="394809" y="4632627"/>
            <a:ext cx="415910" cy="175612"/>
            <a:chOff x="518685" y="5627247"/>
            <a:chExt cx="415910" cy="175612"/>
          </a:xfrm>
        </p:grpSpPr>
        <p:sp>
          <p:nvSpPr>
            <p:cNvPr id="65" name="Google Shape;97;p14">
              <a:extLst>
                <a:ext uri="{FF2B5EF4-FFF2-40B4-BE49-F238E27FC236}">
                  <a16:creationId xmlns:a16="http://schemas.microsoft.com/office/drawing/2014/main" id="{7F4F3497-AF5D-4AFE-A00C-38255A55514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98;p14">
              <a:extLst>
                <a:ext uri="{FF2B5EF4-FFF2-40B4-BE49-F238E27FC236}">
                  <a16:creationId xmlns:a16="http://schemas.microsoft.com/office/drawing/2014/main" id="{5D16C774-A432-4C88-BFAF-0767104535F1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99;p14">
              <a:extLst>
                <a:ext uri="{FF2B5EF4-FFF2-40B4-BE49-F238E27FC236}">
                  <a16:creationId xmlns:a16="http://schemas.microsoft.com/office/drawing/2014/main" id="{D4457F2F-56B9-4EFA-8AB3-C4E63004D351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100;p14">
              <a:extLst>
                <a:ext uri="{FF2B5EF4-FFF2-40B4-BE49-F238E27FC236}">
                  <a16:creationId xmlns:a16="http://schemas.microsoft.com/office/drawing/2014/main" id="{BB3F97C6-2CE1-4A87-991A-91F2C86E2AB0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7C263F00-35C3-48C1-B32B-36E93F96A960}"/>
              </a:ext>
            </a:extLst>
          </p:cNvPr>
          <p:cNvSpPr/>
          <p:nvPr/>
        </p:nvSpPr>
        <p:spPr>
          <a:xfrm>
            <a:off x="1170376" y="4175753"/>
            <a:ext cx="326136" cy="3261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C6075F-183D-4C3A-AB5A-5B4EC606BA92}"/>
              </a:ext>
            </a:extLst>
          </p:cNvPr>
          <p:cNvGrpSpPr/>
          <p:nvPr/>
        </p:nvGrpSpPr>
        <p:grpSpPr>
          <a:xfrm>
            <a:off x="2454144" y="1829622"/>
            <a:ext cx="3212947" cy="1389807"/>
            <a:chOff x="2516349" y="1871663"/>
            <a:chExt cx="3212947" cy="1389807"/>
          </a:xfrm>
        </p:grpSpPr>
        <p:sp>
          <p:nvSpPr>
            <p:cNvPr id="57" name="Google Shape;93;p14">
              <a:extLst>
                <a:ext uri="{FF2B5EF4-FFF2-40B4-BE49-F238E27FC236}">
                  <a16:creationId xmlns:a16="http://schemas.microsoft.com/office/drawing/2014/main" id="{B2B534AC-8D12-4B67-88EF-5DF2FD127580}"/>
                </a:ext>
              </a:extLst>
            </p:cNvPr>
            <p:cNvSpPr/>
            <p:nvPr/>
          </p:nvSpPr>
          <p:spPr>
            <a:xfrm>
              <a:off x="2516349" y="1871663"/>
              <a:ext cx="3212947" cy="1389807"/>
            </a:xfrm>
            <a:prstGeom prst="roundRect">
              <a:avLst>
                <a:gd name="adj" fmla="val 9569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3A097-AA55-4996-8C95-6C9EC696CA93}"/>
                </a:ext>
              </a:extLst>
            </p:cNvPr>
            <p:cNvSpPr txBox="1"/>
            <p:nvPr/>
          </p:nvSpPr>
          <p:spPr>
            <a:xfrm>
              <a:off x="2636017" y="2023343"/>
              <a:ext cx="307307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YouTube</a:t>
              </a:r>
              <a:endParaRPr lang="ko-KR" altLang="en-US" sz="5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79E607-D236-4FBF-8304-683D8C142242}"/>
              </a:ext>
            </a:extLst>
          </p:cNvPr>
          <p:cNvSpPr txBox="1"/>
          <p:nvPr/>
        </p:nvSpPr>
        <p:spPr>
          <a:xfrm>
            <a:off x="5766558" y="2475751"/>
            <a:ext cx="46005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트렌드 동영상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60DED-340B-435E-8E28-91D5453ED24B}"/>
              </a:ext>
            </a:extLst>
          </p:cNvPr>
          <p:cNvSpPr txBox="1"/>
          <p:nvPr/>
        </p:nvSpPr>
        <p:spPr>
          <a:xfrm>
            <a:off x="287766" y="5065652"/>
            <a:ext cx="226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47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회 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2021. 6. 10.</a:t>
            </a:r>
            <a:endParaRPr lang="ko-KR" altLang="en-US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61" name="Google Shape;84;p13">
            <a:extLst>
              <a:ext uri="{FF2B5EF4-FFF2-40B4-BE49-F238E27FC236}">
                <a16:creationId xmlns:a16="http://schemas.microsoft.com/office/drawing/2014/main" id="{1F98A06B-A7C5-4FF6-8545-D2DA6D4E0F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84" y="5835195"/>
            <a:ext cx="777030" cy="764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15596D-4CF5-4307-86A2-BA23216242FC}"/>
              </a:ext>
            </a:extLst>
          </p:cNvPr>
          <p:cNvSpPr txBox="1"/>
          <p:nvPr/>
        </p:nvSpPr>
        <p:spPr>
          <a:xfrm>
            <a:off x="1354473" y="6032674"/>
            <a:ext cx="157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오색실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OSS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1A2AAEB-A47E-41D5-8DD1-3231C0BF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9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주제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Google Shape;226;p21">
            <a:extLst>
              <a:ext uri="{FF2B5EF4-FFF2-40B4-BE49-F238E27FC236}">
                <a16:creationId xmlns:a16="http://schemas.microsoft.com/office/drawing/2014/main" id="{0949B46C-C37B-4033-A528-7A1BB0AD49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5324" y="1869487"/>
            <a:ext cx="5264559" cy="226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E56FF-962B-4901-B581-400AAE204708}"/>
              </a:ext>
            </a:extLst>
          </p:cNvPr>
          <p:cNvSpPr txBox="1"/>
          <p:nvPr/>
        </p:nvSpPr>
        <p:spPr>
          <a:xfrm>
            <a:off x="3380570" y="3939273"/>
            <a:ext cx="834439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처음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된 동영상이 다시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랭크에 등록될 확률이 몇일까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?</a:t>
            </a:r>
          </a:p>
          <a:p>
            <a:pPr algn="ctr"/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처음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된 동영상이 다시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랭크에 선정될 때의 조회수 성장율은 몇일까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?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78B11C-C7C2-4B2B-B04E-75C99BBC0C2A}"/>
              </a:ext>
            </a:extLst>
          </p:cNvPr>
          <p:cNvSpPr txBox="1"/>
          <p:nvPr/>
        </p:nvSpPr>
        <p:spPr>
          <a:xfrm>
            <a:off x="4039216" y="2763201"/>
            <a:ext cx="7027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인기있는 동영상들을 분석하여 인사이트를 제공하자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FF4EBA-38F9-4668-AF9D-C4B9E9B1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2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454370" y="2600965"/>
            <a:ext cx="4028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분석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3639815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53C6D-8B65-4B5D-8310-2FB53A62C0D2}"/>
              </a:ext>
            </a:extLst>
          </p:cNvPr>
          <p:cNvSpPr txBox="1"/>
          <p:nvPr/>
        </p:nvSpPr>
        <p:spPr>
          <a:xfrm>
            <a:off x="4454370" y="3699171"/>
            <a:ext cx="378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및 탐색적 데이터 분석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AA6167-6B84-4660-A63B-1AE24C77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6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70955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추가 데이터 수집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구독자 수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계정 생성일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3FF270-3F68-4202-8527-14FBD31F1984}"/>
              </a:ext>
            </a:extLst>
          </p:cNvPr>
          <p:cNvSpPr txBox="1"/>
          <p:nvPr/>
        </p:nvSpPr>
        <p:spPr>
          <a:xfrm>
            <a:off x="6213199" y="3210256"/>
            <a:ext cx="52980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조회수에 구독자 수가 영향을 미칠 것이라 생각하여 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크롤링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통해 추가 데이터 수집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B73152-0D72-4A84-90AD-7BC57DFF3D8E}"/>
              </a:ext>
            </a:extLst>
          </p:cNvPr>
          <p:cNvGrpSpPr/>
          <p:nvPr/>
        </p:nvGrpSpPr>
        <p:grpSpPr>
          <a:xfrm>
            <a:off x="839269" y="965133"/>
            <a:ext cx="4788318" cy="5655952"/>
            <a:chOff x="669548" y="1177598"/>
            <a:chExt cx="4553412" cy="537848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104FA3-CBD1-4EA1-9CF6-2BAC8154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549" y="1177598"/>
              <a:ext cx="4553411" cy="171814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AD18747-4583-4ECD-9A2E-7A413B332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" y="2901398"/>
              <a:ext cx="4553411" cy="365468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CA11E-EFB3-410E-9C57-CE469E6E876D}"/>
              </a:ext>
            </a:extLst>
          </p:cNvPr>
          <p:cNvSpPr txBox="1"/>
          <p:nvPr/>
        </p:nvSpPr>
        <p:spPr>
          <a:xfrm>
            <a:off x="6959673" y="4454012"/>
            <a:ext cx="3805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subscriberNum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구독자 수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userCreated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계정 생성일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4E98C5-9C0D-48A1-977C-B382D3D8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100715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추가 데이터 수집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날씨 데이터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미세먼지 데이터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4E98C5-9C0D-48A1-977C-B382D3D8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B4AD87-2C53-4DA4-87EA-FB0022631DE0}"/>
              </a:ext>
            </a:extLst>
          </p:cNvPr>
          <p:cNvGrpSpPr/>
          <p:nvPr/>
        </p:nvGrpSpPr>
        <p:grpSpPr>
          <a:xfrm>
            <a:off x="1270032" y="1675477"/>
            <a:ext cx="4582317" cy="3773045"/>
            <a:chOff x="1245746" y="1528682"/>
            <a:chExt cx="4299216" cy="3539942"/>
          </a:xfrm>
        </p:grpSpPr>
        <p:pic>
          <p:nvPicPr>
            <p:cNvPr id="22" name="Google Shape;305;p25">
              <a:extLst>
                <a:ext uri="{FF2B5EF4-FFF2-40B4-BE49-F238E27FC236}">
                  <a16:creationId xmlns:a16="http://schemas.microsoft.com/office/drawing/2014/main" id="{94A25E94-9C8F-41CC-95AA-C9CA08F2F1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1746"/>
            <a:stretch/>
          </p:blipFill>
          <p:spPr>
            <a:xfrm>
              <a:off x="1245746" y="3182074"/>
              <a:ext cx="4299216" cy="188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306;p25">
              <a:extLst>
                <a:ext uri="{FF2B5EF4-FFF2-40B4-BE49-F238E27FC236}">
                  <a16:creationId xmlns:a16="http://schemas.microsoft.com/office/drawing/2014/main" id="{5113561E-5612-4F0B-95D7-44423195AEC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9269" y="1528682"/>
              <a:ext cx="3042113" cy="1502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977D1F-825B-45C6-A4A8-2AD49EAE93F3}"/>
              </a:ext>
            </a:extLst>
          </p:cNvPr>
          <p:cNvGrpSpPr/>
          <p:nvPr/>
        </p:nvGrpSpPr>
        <p:grpSpPr>
          <a:xfrm>
            <a:off x="6580069" y="1664141"/>
            <a:ext cx="4582317" cy="3751131"/>
            <a:chOff x="5734428" y="1859729"/>
            <a:chExt cx="4582317" cy="3751131"/>
          </a:xfrm>
        </p:grpSpPr>
        <p:pic>
          <p:nvPicPr>
            <p:cNvPr id="24" name="Google Shape;330;p26">
              <a:extLst>
                <a:ext uri="{FF2B5EF4-FFF2-40B4-BE49-F238E27FC236}">
                  <a16:creationId xmlns:a16="http://schemas.microsoft.com/office/drawing/2014/main" id="{11436912-217D-419F-B7D5-D5EF5A13ABF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0020" y="2670024"/>
              <a:ext cx="4531135" cy="2940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331;p26">
              <a:extLst>
                <a:ext uri="{FF2B5EF4-FFF2-40B4-BE49-F238E27FC236}">
                  <a16:creationId xmlns:a16="http://schemas.microsoft.com/office/drawing/2014/main" id="{89B884BD-ED4E-4278-815A-EC319DC2EBE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-750" t="6933" r="750" b="6933"/>
            <a:stretch/>
          </p:blipFill>
          <p:spPr>
            <a:xfrm>
              <a:off x="5734428" y="1859729"/>
              <a:ext cx="4582317" cy="8079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184E4C-69CA-41C8-883A-ADCB3098BED1}"/>
              </a:ext>
            </a:extLst>
          </p:cNvPr>
          <p:cNvSpPr txBox="1"/>
          <p:nvPr/>
        </p:nvSpPr>
        <p:spPr>
          <a:xfrm>
            <a:off x="2854609" y="566406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날씨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A90B07-9DFD-452B-BC9F-35082DFC2274}"/>
              </a:ext>
            </a:extLst>
          </p:cNvPr>
          <p:cNvSpPr txBox="1"/>
          <p:nvPr/>
        </p:nvSpPr>
        <p:spPr>
          <a:xfrm>
            <a:off x="8064039" y="5630812"/>
            <a:ext cx="207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미세먼지 데이터</a:t>
            </a:r>
          </a:p>
        </p:txBody>
      </p:sp>
    </p:spTree>
    <p:extLst>
      <p:ext uri="{BB962C8B-B14F-4D97-AF65-F5344CB8AC3E}">
        <p14:creationId xmlns:p14="http://schemas.microsoft.com/office/powerpoint/2010/main" val="246001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3241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날씨 데이터 및 미세먼지 데이터 결합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BC64EE9-40AA-4AD7-84FF-3D982F8B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5" y="2146895"/>
            <a:ext cx="11446933" cy="1543776"/>
          </a:xfrm>
          <a:prstGeom prst="rect">
            <a:avLst/>
          </a:prstGeom>
          <a:ln>
            <a:solidFill>
              <a:srgbClr val="2B438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E92D08-94E5-4875-BDC9-724535C72756}"/>
              </a:ext>
            </a:extLst>
          </p:cNvPr>
          <p:cNvSpPr txBox="1"/>
          <p:nvPr/>
        </p:nvSpPr>
        <p:spPr>
          <a:xfrm>
            <a:off x="413415" y="1713400"/>
            <a:ext cx="3644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 붙은 컬럼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=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하루 전 데이터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5B3EE-7DEC-47EE-BBF6-DEBF94BD68DC}"/>
              </a:ext>
            </a:extLst>
          </p:cNvPr>
          <p:cNvSpPr txBox="1"/>
          <p:nvPr/>
        </p:nvSpPr>
        <p:spPr>
          <a:xfrm>
            <a:off x="848083" y="4805941"/>
            <a:ext cx="102531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영상이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된 원인에 날씨와 미세먼지가 있는지 알아보기 위해 </a:t>
            </a:r>
            <a:r>
              <a:rPr lang="en-US" altLang="ko-KR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</a:t>
            </a:r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된 날짜 하루 전</a:t>
            </a:r>
            <a:r>
              <a:rPr lang="ko-KR" altLang="en-US" dirty="0">
                <a:solidFill>
                  <a:srgbClr val="C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데이터로 결합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수치 데이터이므로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null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값들은 모두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0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으로 처리</a:t>
            </a: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3B9FBC-F3C1-4002-A405-DC19555E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9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839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날씨 데이터 및 미세먼지 데이터 분류 추가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EE79DA9-8099-4CD0-B2B5-B4FB0FCDD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7"/>
          <a:stretch/>
        </p:blipFill>
        <p:spPr>
          <a:xfrm>
            <a:off x="4262824" y="2231412"/>
            <a:ext cx="3924499" cy="2674997"/>
          </a:xfrm>
          <a:prstGeom prst="rect">
            <a:avLst/>
          </a:prstGeom>
          <a:solidFill>
            <a:srgbClr val="2B4382"/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A826BA-DC8C-47D9-9E89-D50B7BA596E4}"/>
              </a:ext>
            </a:extLst>
          </p:cNvPr>
          <p:cNvSpPr txBox="1"/>
          <p:nvPr/>
        </p:nvSpPr>
        <p:spPr>
          <a:xfrm>
            <a:off x="451915" y="5452123"/>
            <a:ext cx="477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날씨는 전문가의 도움을 받아 분류 기준 정립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미세먼지는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‘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미세먼지 예보 등급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’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을 참고</a:t>
            </a: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0E09F0-8EF7-461A-AAF4-4313D013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D28BCA-0EDB-46D7-9227-9DB26D950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b="85701"/>
          <a:stretch/>
        </p:blipFill>
        <p:spPr bwMode="auto">
          <a:xfrm>
            <a:off x="219634" y="1317563"/>
            <a:ext cx="6101119" cy="654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B1F996-B9B2-4929-ACF5-F6974FE756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358"/>
          <a:stretch/>
        </p:blipFill>
        <p:spPr>
          <a:xfrm>
            <a:off x="7335940" y="5344160"/>
            <a:ext cx="4530213" cy="7356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564048-617C-4FD2-A1D3-41D318634929}"/>
              </a:ext>
            </a:extLst>
          </p:cNvPr>
          <p:cNvGrpSpPr/>
          <p:nvPr/>
        </p:nvGrpSpPr>
        <p:grpSpPr>
          <a:xfrm>
            <a:off x="2863849" y="2231412"/>
            <a:ext cx="929148" cy="777259"/>
            <a:chOff x="1799304" y="2231412"/>
            <a:chExt cx="929148" cy="777259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9F81D6-47AA-41E2-B88F-2BB7CA27728B}"/>
                </a:ext>
              </a:extLst>
            </p:cNvPr>
            <p:cNvCxnSpPr>
              <a:cxnSpLocks/>
            </p:cNvCxnSpPr>
            <p:nvPr/>
          </p:nvCxnSpPr>
          <p:spPr>
            <a:xfrm>
              <a:off x="1799304" y="3008671"/>
              <a:ext cx="9291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8D5DE73-EF05-4D30-923C-CE8E8FB0A898}"/>
                </a:ext>
              </a:extLst>
            </p:cNvPr>
            <p:cNvCxnSpPr/>
            <p:nvPr/>
          </p:nvCxnSpPr>
          <p:spPr>
            <a:xfrm>
              <a:off x="1814052" y="2231412"/>
              <a:ext cx="0" cy="77725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6D5035-C061-49B7-8E4E-810E7305756A}"/>
              </a:ext>
            </a:extLst>
          </p:cNvPr>
          <p:cNvGrpSpPr/>
          <p:nvPr/>
        </p:nvGrpSpPr>
        <p:grpSpPr>
          <a:xfrm rot="10800000">
            <a:off x="8788012" y="4308460"/>
            <a:ext cx="929148" cy="777259"/>
            <a:chOff x="1799304" y="2231412"/>
            <a:chExt cx="929148" cy="77725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E72EAAD-C252-4F04-9673-32E8580AA8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9304" y="3008671"/>
              <a:ext cx="9291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7E17DFC-422C-44A4-9EC0-8B3DDD691FE0}"/>
                </a:ext>
              </a:extLst>
            </p:cNvPr>
            <p:cNvCxnSpPr/>
            <p:nvPr/>
          </p:nvCxnSpPr>
          <p:spPr>
            <a:xfrm>
              <a:off x="1814052" y="2231412"/>
              <a:ext cx="0" cy="77725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297F04-374C-4FA6-A8F0-B5DCB0CF08AF}"/>
              </a:ext>
            </a:extLst>
          </p:cNvPr>
          <p:cNvSpPr txBox="1"/>
          <p:nvPr/>
        </p:nvSpPr>
        <p:spPr>
          <a:xfrm>
            <a:off x="2612922" y="3282806"/>
            <a:ext cx="14949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맑음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흐림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비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33343-E690-4F2E-9C3E-3028DEBC9EE5}"/>
              </a:ext>
            </a:extLst>
          </p:cNvPr>
          <p:cNvSpPr txBox="1"/>
          <p:nvPr/>
        </p:nvSpPr>
        <p:spPr>
          <a:xfrm>
            <a:off x="8342254" y="3797197"/>
            <a:ext cx="21336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좋음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보통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나쁨 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매우나쁨</a:t>
            </a:r>
            <a:endParaRPr lang="ko-KR" altLang="en-US" sz="13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4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884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조회수 관련 컬럼 추가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7366CD-4595-4C4A-87B3-88E45E00C710}"/>
              </a:ext>
            </a:extLst>
          </p:cNvPr>
          <p:cNvSpPr txBox="1"/>
          <p:nvPr/>
        </p:nvSpPr>
        <p:spPr>
          <a:xfrm>
            <a:off x="7001680" y="2619599"/>
            <a:ext cx="4760259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 영상과의 조회수 차이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view_growth_ratio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 영상 대비 조회수 증가 비율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first_view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trending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등록된 첫 영상 조회수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3CDEE8-B5D4-49C4-8F72-5F2659D9DC54}"/>
              </a:ext>
            </a:extLst>
          </p:cNvPr>
          <p:cNvGrpSpPr/>
          <p:nvPr/>
        </p:nvGrpSpPr>
        <p:grpSpPr>
          <a:xfrm>
            <a:off x="825671" y="1737360"/>
            <a:ext cx="5451391" cy="3865054"/>
            <a:chOff x="866013" y="1737360"/>
            <a:chExt cx="5451391" cy="38650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2B742B-FD98-477E-9CE0-6C59C7A50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13" y="1737360"/>
              <a:ext cx="5451391" cy="3865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909D04-542B-41AC-A918-077E50212107}"/>
                </a:ext>
              </a:extLst>
            </p:cNvPr>
            <p:cNvSpPr/>
            <p:nvPr/>
          </p:nvSpPr>
          <p:spPr>
            <a:xfrm>
              <a:off x="1773935" y="1737360"/>
              <a:ext cx="3418978" cy="38650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9D27AA-2605-49F8-B12D-D729E679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5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925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</a:t>
            </a:r>
            <a:r>
              <a:rPr lang="en-US" altLang="ko-KR" sz="23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time_differ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컬럼 추가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44E0D7-A30D-4C49-831A-875E0EE228FD}"/>
              </a:ext>
            </a:extLst>
          </p:cNvPr>
          <p:cNvSpPr txBox="1"/>
          <p:nvPr/>
        </p:nvSpPr>
        <p:spPr>
          <a:xfrm>
            <a:off x="2197884" y="5143634"/>
            <a:ext cx="778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time_differ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(trending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날짜 기준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 동영상과의 시간 차이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첫 영상은 영상 업로드 날짜로부터의 시간 차이를 의미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C8D08D-35AE-4BCF-BA75-356E81612CB2}"/>
              </a:ext>
            </a:extLst>
          </p:cNvPr>
          <p:cNvGrpSpPr/>
          <p:nvPr/>
        </p:nvGrpSpPr>
        <p:grpSpPr>
          <a:xfrm>
            <a:off x="2561919" y="1750606"/>
            <a:ext cx="6791059" cy="2676525"/>
            <a:chOff x="2461906" y="1450568"/>
            <a:chExt cx="6791059" cy="26765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F347FFB-6807-4CDA-A600-60982ECC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1906" y="1450568"/>
              <a:ext cx="6791059" cy="2676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58AD303-2F50-4997-9646-442663DB6F0E}"/>
                </a:ext>
              </a:extLst>
            </p:cNvPr>
            <p:cNvSpPr/>
            <p:nvPr/>
          </p:nvSpPr>
          <p:spPr>
            <a:xfrm>
              <a:off x="8205258" y="1450568"/>
              <a:ext cx="1047707" cy="267652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8EDCDC-C653-4598-A5D1-3A0F5197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501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822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느낌표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물음표 처리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818E88-156D-4FA8-9161-90D6580B2AFA}"/>
              </a:ext>
            </a:extLst>
          </p:cNvPr>
          <p:cNvSpPr txBox="1"/>
          <p:nvPr/>
        </p:nvSpPr>
        <p:spPr>
          <a:xfrm>
            <a:off x="2492476" y="5371361"/>
            <a:ext cx="737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물음표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(?)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와 느낌표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(!)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 동영상 제목에 존재하는지 유무에 따라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1, 0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으로 처리 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/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0A6F80-CD22-413B-BECC-9920E85813B6}"/>
              </a:ext>
            </a:extLst>
          </p:cNvPr>
          <p:cNvGrpSpPr/>
          <p:nvPr/>
        </p:nvGrpSpPr>
        <p:grpSpPr>
          <a:xfrm>
            <a:off x="2173100" y="1636482"/>
            <a:ext cx="7839075" cy="2908796"/>
            <a:chOff x="2397688" y="2069706"/>
            <a:chExt cx="7839075" cy="29087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07B8F6-3C05-4741-A1B1-03608697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688" y="2292452"/>
              <a:ext cx="7839075" cy="2686050"/>
            </a:xfrm>
            <a:prstGeom prst="rect">
              <a:avLst/>
            </a:prstGeom>
            <a:ln w="9525">
              <a:solidFill>
                <a:srgbClr val="2B4382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16B6C29-5043-4F58-8097-864ACE534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688" y="2069706"/>
              <a:ext cx="7839075" cy="20100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811E38-10D9-4F9B-A52C-E70FC664757A}"/>
              </a:ext>
            </a:extLst>
          </p:cNvPr>
          <p:cNvSpPr/>
          <p:nvPr/>
        </p:nvSpPr>
        <p:spPr>
          <a:xfrm>
            <a:off x="7277144" y="1619292"/>
            <a:ext cx="2741756" cy="29259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92589F-1993-4462-8A54-A2CF9E18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929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en-US" altLang="ko-KR" sz="23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next_trending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컬럼 추가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0B6A810-37C1-4093-BDCE-FBBFE120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20" y="1437875"/>
            <a:ext cx="2219968" cy="4734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D1D013-7569-44D1-82F5-77D17138C714}"/>
              </a:ext>
            </a:extLst>
          </p:cNvPr>
          <p:cNvSpPr txBox="1"/>
          <p:nvPr/>
        </p:nvSpPr>
        <p:spPr>
          <a:xfrm>
            <a:off x="4652319" y="3435713"/>
            <a:ext cx="706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next_trending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다음 영상이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랭크에 등록되었는지 유무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F6BFB-563B-4135-AA9C-B334B620CB8D}"/>
              </a:ext>
            </a:extLst>
          </p:cNvPr>
          <p:cNvSpPr/>
          <p:nvPr/>
        </p:nvSpPr>
        <p:spPr>
          <a:xfrm>
            <a:off x="2393172" y="1437875"/>
            <a:ext cx="1240616" cy="473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1E7316-43A7-425A-8D7F-C8E62284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454370" y="2600965"/>
            <a:ext cx="40283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구성원 소개 </a:t>
            </a:r>
            <a:endParaRPr lang="en-US" altLang="ko-KR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3639815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59D5CC-0B60-4342-9D26-A26B08C5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38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상관성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ACC40A-AE24-4193-B605-FD5A19E9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026193-F544-4B89-81B1-A6397840A465}"/>
              </a:ext>
            </a:extLst>
          </p:cNvPr>
          <p:cNvGrpSpPr/>
          <p:nvPr/>
        </p:nvGrpSpPr>
        <p:grpSpPr>
          <a:xfrm>
            <a:off x="978958" y="920251"/>
            <a:ext cx="7165656" cy="5799654"/>
            <a:chOff x="978958" y="920251"/>
            <a:chExt cx="7165656" cy="57996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66875E-F341-4B1F-952C-A13BF250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8" t="4964" r="3771" b="5387"/>
            <a:stretch/>
          </p:blipFill>
          <p:spPr>
            <a:xfrm>
              <a:off x="978958" y="920251"/>
              <a:ext cx="7165656" cy="57996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22DB86-3D59-457A-8B20-3AB0A892E41C}"/>
                </a:ext>
              </a:extLst>
            </p:cNvPr>
            <p:cNvSpPr/>
            <p:nvPr/>
          </p:nvSpPr>
          <p:spPr>
            <a:xfrm>
              <a:off x="1213310" y="1138527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00BEE6C-B6AD-4515-A526-F525262D24D0}"/>
                </a:ext>
              </a:extLst>
            </p:cNvPr>
            <p:cNvSpPr/>
            <p:nvPr/>
          </p:nvSpPr>
          <p:spPr>
            <a:xfrm>
              <a:off x="2294864" y="2043094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FF100F-FE3C-4471-817D-28590D16D4F3}"/>
                </a:ext>
              </a:extLst>
            </p:cNvPr>
            <p:cNvSpPr/>
            <p:nvPr/>
          </p:nvSpPr>
          <p:spPr>
            <a:xfrm>
              <a:off x="2521004" y="2224991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A61754-5FC5-42EE-8D0C-1553C23E8CCC}"/>
                </a:ext>
              </a:extLst>
            </p:cNvPr>
            <p:cNvSpPr/>
            <p:nvPr/>
          </p:nvSpPr>
          <p:spPr>
            <a:xfrm>
              <a:off x="2968366" y="2583871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BF05E-F3A5-4196-AE9B-17A84B255516}"/>
                </a:ext>
              </a:extLst>
            </p:cNvPr>
            <p:cNvSpPr/>
            <p:nvPr/>
          </p:nvSpPr>
          <p:spPr>
            <a:xfrm>
              <a:off x="7176573" y="5975194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2F6277-6E67-4DDB-A9FF-84109EE64AB6}"/>
                </a:ext>
              </a:extLst>
            </p:cNvPr>
            <p:cNvSpPr/>
            <p:nvPr/>
          </p:nvSpPr>
          <p:spPr>
            <a:xfrm>
              <a:off x="6517813" y="5434416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9159B1-3BEB-4D47-BFDE-455750EFEDCB}"/>
                </a:ext>
              </a:extLst>
            </p:cNvPr>
            <p:cNvSpPr/>
            <p:nvPr/>
          </p:nvSpPr>
          <p:spPr>
            <a:xfrm>
              <a:off x="5663444" y="4716661"/>
              <a:ext cx="435181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A2EA6A-F233-4580-B9E5-F534D963A2ED}"/>
                </a:ext>
              </a:extLst>
            </p:cNvPr>
            <p:cNvSpPr/>
            <p:nvPr/>
          </p:nvSpPr>
          <p:spPr>
            <a:xfrm>
              <a:off x="3412839" y="2929783"/>
              <a:ext cx="475547" cy="38837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A065C57-1A54-4AA1-B8BA-0FEB44FA6F1F}"/>
                </a:ext>
              </a:extLst>
            </p:cNvPr>
            <p:cNvSpPr/>
            <p:nvPr/>
          </p:nvSpPr>
          <p:spPr>
            <a:xfrm>
              <a:off x="1198561" y="3979687"/>
              <a:ext cx="475547" cy="223603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DA72FF2-9F45-4093-AE6C-E2704EF99D4A}"/>
                </a:ext>
              </a:extLst>
            </p:cNvPr>
            <p:cNvSpPr/>
            <p:nvPr/>
          </p:nvSpPr>
          <p:spPr>
            <a:xfrm>
              <a:off x="7628358" y="6325444"/>
              <a:ext cx="475547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E2228C-2574-45F3-8EA6-B8B637FC5048}"/>
                </a:ext>
              </a:extLst>
            </p:cNvPr>
            <p:cNvSpPr/>
            <p:nvPr/>
          </p:nvSpPr>
          <p:spPr>
            <a:xfrm>
              <a:off x="5228262" y="4716661"/>
              <a:ext cx="435182" cy="39015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055B77-3CA8-4964-B764-F648449444D8}"/>
              </a:ext>
            </a:extLst>
          </p:cNvPr>
          <p:cNvSpPr txBox="1"/>
          <p:nvPr/>
        </p:nvSpPr>
        <p:spPr>
          <a:xfrm>
            <a:off x="8450826" y="3389099"/>
            <a:ext cx="3303639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상관성이 큰 변수들이 존재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22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다중공선성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확인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ACC40A-AE24-4193-B605-FD5A19E9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F0A037-77B0-47FA-AFAA-BE1A79DC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4" y="1262022"/>
            <a:ext cx="4898793" cy="50301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2F8863-2E04-4A26-BC8D-E58F2B1A7D65}"/>
              </a:ext>
            </a:extLst>
          </p:cNvPr>
          <p:cNvSpPr txBox="1"/>
          <p:nvPr/>
        </p:nvSpPr>
        <p:spPr>
          <a:xfrm>
            <a:off x="7082151" y="3543610"/>
            <a:ext cx="410546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다중공선성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확인을 통해 변수들 제거  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BF3973-9CFE-438D-9B40-1E8F58476D4B}"/>
              </a:ext>
            </a:extLst>
          </p:cNvPr>
          <p:cNvSpPr/>
          <p:nvPr/>
        </p:nvSpPr>
        <p:spPr>
          <a:xfrm>
            <a:off x="1646191" y="2772196"/>
            <a:ext cx="4696551" cy="33910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96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2384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</a:t>
            </a:r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업로드 시간대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A7EC4D8-BC57-4760-820E-7DAF702D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438302"/>
            <a:ext cx="4809254" cy="350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AF576B-1280-4708-BC89-BFC2800691D7}"/>
              </a:ext>
            </a:extLst>
          </p:cNvPr>
          <p:cNvSpPr txBox="1"/>
          <p:nvPr/>
        </p:nvSpPr>
        <p:spPr>
          <a:xfrm>
            <a:off x="6821646" y="5437324"/>
            <a:ext cx="4931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대부분의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동영상들은 저녁 시간대에 업로드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3E9E-B1EC-426A-BC71-215DC8403E51}"/>
              </a:ext>
            </a:extLst>
          </p:cNvPr>
          <p:cNvSpPr txBox="1"/>
          <p:nvPr/>
        </p:nvSpPr>
        <p:spPr>
          <a:xfrm>
            <a:off x="739550" y="5437324"/>
            <a:ext cx="5612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큰 영상들은 주로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12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~14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 사이에 업로드 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DBB96-FF91-423D-8C52-E7A44A45101B}"/>
              </a:ext>
            </a:extLst>
          </p:cNvPr>
          <p:cNvSpPr txBox="1"/>
          <p:nvPr/>
        </p:nvSpPr>
        <p:spPr>
          <a:xfrm rot="16200000">
            <a:off x="181824" y="2843619"/>
            <a:ext cx="1187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2" name="Google Shape;381;p28">
            <a:extLst>
              <a:ext uri="{FF2B5EF4-FFF2-40B4-BE49-F238E27FC236}">
                <a16:creationId xmlns:a16="http://schemas.microsoft.com/office/drawing/2014/main" id="{6B32DDD0-124D-4464-947E-D247AC8511EC}"/>
              </a:ext>
            </a:extLst>
          </p:cNvPr>
          <p:cNvSpPr/>
          <p:nvPr/>
        </p:nvSpPr>
        <p:spPr>
          <a:xfrm>
            <a:off x="3263901" y="1727200"/>
            <a:ext cx="863599" cy="28967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2CC610-0E0C-4D62-8919-66047F50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2A3CE5-736D-4ED5-871E-B05DB68F4E60}"/>
              </a:ext>
            </a:extLst>
          </p:cNvPr>
          <p:cNvGrpSpPr/>
          <p:nvPr/>
        </p:nvGrpSpPr>
        <p:grpSpPr>
          <a:xfrm>
            <a:off x="6191348" y="1722331"/>
            <a:ext cx="5818437" cy="3096061"/>
            <a:chOff x="6221162" y="1918017"/>
            <a:chExt cx="5818437" cy="3096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DE87589-5E29-409A-939B-99C390AC263B}"/>
                </a:ext>
              </a:extLst>
            </p:cNvPr>
            <p:cNvGrpSpPr/>
            <p:nvPr/>
          </p:nvGrpSpPr>
          <p:grpSpPr>
            <a:xfrm>
              <a:off x="6396929" y="1918017"/>
              <a:ext cx="4880672" cy="3096061"/>
              <a:chOff x="5507929" y="2303992"/>
              <a:chExt cx="4880672" cy="3096061"/>
            </a:xfrm>
          </p:grpSpPr>
          <p:pic>
            <p:nvPicPr>
              <p:cNvPr id="16" name="Google Shape;378;p28">
                <a:extLst>
                  <a:ext uri="{FF2B5EF4-FFF2-40B4-BE49-F238E27FC236}">
                    <a16:creationId xmlns:a16="http://schemas.microsoft.com/office/drawing/2014/main" id="{0FF3F9B2-BE81-430F-9ADC-2FBF323C9DF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16502" t="20294" r="13416"/>
              <a:stretch/>
            </p:blipFill>
            <p:spPr>
              <a:xfrm>
                <a:off x="5507929" y="2303992"/>
                <a:ext cx="4880672" cy="30960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381;p28">
                <a:extLst>
                  <a:ext uri="{FF2B5EF4-FFF2-40B4-BE49-F238E27FC236}">
                    <a16:creationId xmlns:a16="http://schemas.microsoft.com/office/drawing/2014/main" id="{A06560C2-A9D9-485A-B075-D8DD856AFC44}"/>
                  </a:ext>
                </a:extLst>
              </p:cNvPr>
              <p:cNvSpPr/>
              <p:nvPr/>
            </p:nvSpPr>
            <p:spPr>
              <a:xfrm>
                <a:off x="8758369" y="2391422"/>
                <a:ext cx="999510" cy="2802528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F3BA1F-7CA1-42AA-AD9E-B2B6CDAC29F5}"/>
                </a:ext>
              </a:extLst>
            </p:cNvPr>
            <p:cNvSpPr txBox="1"/>
            <p:nvPr/>
          </p:nvSpPr>
          <p:spPr>
            <a:xfrm>
              <a:off x="10820400" y="4639444"/>
              <a:ext cx="1219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업로드 시간대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15EE5A-6C7B-4376-8D33-36A2BCE57DBA}"/>
                </a:ext>
              </a:extLst>
            </p:cNvPr>
            <p:cNvSpPr txBox="1"/>
            <p:nvPr/>
          </p:nvSpPr>
          <p:spPr>
            <a:xfrm rot="16200000">
              <a:off x="6009198" y="3179897"/>
              <a:ext cx="700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views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996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100530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업로드 요일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구독자 수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trending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등록 주기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E5E292E7-6DDB-476D-AFE9-3E86B0B3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3" y="1319448"/>
            <a:ext cx="3563074" cy="259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AF7BB3-2D57-46EC-AA39-B383077BDC6D}"/>
              </a:ext>
            </a:extLst>
          </p:cNvPr>
          <p:cNvSpPr txBox="1"/>
          <p:nvPr/>
        </p:nvSpPr>
        <p:spPr>
          <a:xfrm>
            <a:off x="149884" y="4072178"/>
            <a:ext cx="40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큰 영상들은 주로 금요일에 업로드 됨</a:t>
            </a:r>
          </a:p>
        </p:txBody>
      </p:sp>
      <p:sp>
        <p:nvSpPr>
          <p:cNvPr id="17" name="Google Shape;381;p28">
            <a:extLst>
              <a:ext uri="{FF2B5EF4-FFF2-40B4-BE49-F238E27FC236}">
                <a16:creationId xmlns:a16="http://schemas.microsoft.com/office/drawing/2014/main" id="{64FA7590-40FA-42C8-A182-C7960BA6FF37}"/>
              </a:ext>
            </a:extLst>
          </p:cNvPr>
          <p:cNvSpPr/>
          <p:nvPr/>
        </p:nvSpPr>
        <p:spPr>
          <a:xfrm>
            <a:off x="2571098" y="1488203"/>
            <a:ext cx="386415" cy="239726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3712B-1AC1-4FF7-B506-BE65FB42300A}"/>
              </a:ext>
            </a:extLst>
          </p:cNvPr>
          <p:cNvSpPr txBox="1"/>
          <p:nvPr/>
        </p:nvSpPr>
        <p:spPr>
          <a:xfrm>
            <a:off x="3539917" y="5968327"/>
            <a:ext cx="566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데이터셋 특성상 구독자 수가 많다고 조회수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크지는 않음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7A6096-1C59-4397-9154-FFBBD9CAF7A7}"/>
              </a:ext>
            </a:extLst>
          </p:cNvPr>
          <p:cNvSpPr txBox="1"/>
          <p:nvPr/>
        </p:nvSpPr>
        <p:spPr>
          <a:xfrm rot="16200000">
            <a:off x="-334663" y="2275243"/>
            <a:ext cx="130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07598-0A1A-426B-9B33-247FE56E7D54}"/>
              </a:ext>
            </a:extLst>
          </p:cNvPr>
          <p:cNvGrpSpPr/>
          <p:nvPr/>
        </p:nvGrpSpPr>
        <p:grpSpPr>
          <a:xfrm>
            <a:off x="4146070" y="3091784"/>
            <a:ext cx="3838346" cy="2799470"/>
            <a:chOff x="4362802" y="2554600"/>
            <a:chExt cx="3838346" cy="2799470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7811A4C6-8A4E-436E-A27C-DA083B1A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074" y="2600082"/>
              <a:ext cx="3599074" cy="275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Google Shape;381;p28">
              <a:extLst>
                <a:ext uri="{FF2B5EF4-FFF2-40B4-BE49-F238E27FC236}">
                  <a16:creationId xmlns:a16="http://schemas.microsoft.com/office/drawing/2014/main" id="{C6ACFDE6-C013-47F0-B699-0068FC82686A}"/>
                </a:ext>
              </a:extLst>
            </p:cNvPr>
            <p:cNvSpPr/>
            <p:nvPr/>
          </p:nvSpPr>
          <p:spPr>
            <a:xfrm>
              <a:off x="4807947" y="2554600"/>
              <a:ext cx="796352" cy="2753987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6AF75A-85EC-4EE1-A077-E37EA9A0125F}"/>
                </a:ext>
              </a:extLst>
            </p:cNvPr>
            <p:cNvSpPr txBox="1"/>
            <p:nvPr/>
          </p:nvSpPr>
          <p:spPr>
            <a:xfrm rot="16200000">
              <a:off x="3907576" y="3707993"/>
              <a:ext cx="11874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view_growth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184DD5-20BF-4DED-B3CA-490A146F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85B60F-2B65-41A5-A0DB-F6B178CD1C6D}"/>
              </a:ext>
            </a:extLst>
          </p:cNvPr>
          <p:cNvSpPr txBox="1"/>
          <p:nvPr/>
        </p:nvSpPr>
        <p:spPr>
          <a:xfrm>
            <a:off x="8610600" y="4098606"/>
            <a:ext cx="3121172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높은 동영상들은 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보통 짧은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등록 주기를 가짐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D1B120-392F-41FB-8FF7-1155CA7E2E1C}"/>
              </a:ext>
            </a:extLst>
          </p:cNvPr>
          <p:cNvGrpSpPr/>
          <p:nvPr/>
        </p:nvGrpSpPr>
        <p:grpSpPr>
          <a:xfrm>
            <a:off x="8056403" y="1299209"/>
            <a:ext cx="3851594" cy="2629158"/>
            <a:chOff x="4146636" y="3173076"/>
            <a:chExt cx="3847894" cy="26266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A6488C-9130-4D66-B478-E264F271F31C}"/>
                </a:ext>
              </a:extLst>
            </p:cNvPr>
            <p:cNvGrpSpPr/>
            <p:nvPr/>
          </p:nvGrpSpPr>
          <p:grpSpPr>
            <a:xfrm>
              <a:off x="4146636" y="3173076"/>
              <a:ext cx="3847894" cy="2626635"/>
              <a:chOff x="241169" y="1395794"/>
              <a:chExt cx="3847894" cy="262663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4294D85-8E15-4E99-8AB9-071752A80D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390" y="1395794"/>
                <a:ext cx="3601673" cy="2626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113D95-9AB6-42DC-8F4A-1C109A1B1AC1}"/>
                  </a:ext>
                </a:extLst>
              </p:cNvPr>
              <p:cNvSpPr txBox="1"/>
              <p:nvPr/>
            </p:nvSpPr>
            <p:spPr>
              <a:xfrm rot="16200000">
                <a:off x="-229446" y="2417363"/>
                <a:ext cx="11874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err="1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view_growth</a:t>
                </a:r>
                <a:endParaRPr lang="ko-KR" altLang="en-US" sz="1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</p:grpSp>
        <p:sp>
          <p:nvSpPr>
            <p:cNvPr id="25" name="Google Shape;381;p28">
              <a:extLst>
                <a:ext uri="{FF2B5EF4-FFF2-40B4-BE49-F238E27FC236}">
                  <a16:creationId xmlns:a16="http://schemas.microsoft.com/office/drawing/2014/main" id="{EA8A6E25-473C-4CF1-91F4-010893B706CE}"/>
                </a:ext>
              </a:extLst>
            </p:cNvPr>
            <p:cNvSpPr/>
            <p:nvPr/>
          </p:nvSpPr>
          <p:spPr>
            <a:xfrm>
              <a:off x="4574540" y="3361888"/>
              <a:ext cx="383575" cy="2424474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58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331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카테고리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날씨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A6B5A3C-916E-4915-A30F-0BE38FEE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71" y="994980"/>
            <a:ext cx="4547066" cy="49722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59D724-F8F8-45E2-AE1E-19B2F47AE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58" y="1575970"/>
            <a:ext cx="5471763" cy="4050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EFEA3B-E2EC-4928-92BE-8787812F14E0}"/>
              </a:ext>
            </a:extLst>
          </p:cNvPr>
          <p:cNvSpPr txBox="1"/>
          <p:nvPr/>
        </p:nvSpPr>
        <p:spPr>
          <a:xfrm>
            <a:off x="1599740" y="5923868"/>
            <a:ext cx="412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카테고리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10, 28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 조회수가 높은 동영상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4766C-1F1F-43C8-B5D4-672E1E4C10D3}"/>
              </a:ext>
            </a:extLst>
          </p:cNvPr>
          <p:cNvSpPr txBox="1"/>
          <p:nvPr/>
        </p:nvSpPr>
        <p:spPr>
          <a:xfrm>
            <a:off x="6813343" y="6207789"/>
            <a:ext cx="47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비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눈이 오는 날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‘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조회수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’, ’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’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 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F9FAB5-F893-4C7F-8383-5089B698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Google Shape;381;p28">
            <a:extLst>
              <a:ext uri="{FF2B5EF4-FFF2-40B4-BE49-F238E27FC236}">
                <a16:creationId xmlns:a16="http://schemas.microsoft.com/office/drawing/2014/main" id="{8CC498CB-3A2A-49F4-9F52-4793247AE042}"/>
              </a:ext>
            </a:extLst>
          </p:cNvPr>
          <p:cNvSpPr/>
          <p:nvPr/>
        </p:nvSpPr>
        <p:spPr>
          <a:xfrm>
            <a:off x="1461954" y="1751308"/>
            <a:ext cx="382344" cy="387287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81;p28">
            <a:extLst>
              <a:ext uri="{FF2B5EF4-FFF2-40B4-BE49-F238E27FC236}">
                <a16:creationId xmlns:a16="http://schemas.microsoft.com/office/drawing/2014/main" id="{23A702BD-A18A-4EE6-A784-E05B8AED1227}"/>
              </a:ext>
            </a:extLst>
          </p:cNvPr>
          <p:cNvSpPr/>
          <p:nvPr/>
        </p:nvSpPr>
        <p:spPr>
          <a:xfrm>
            <a:off x="8560759" y="1150637"/>
            <a:ext cx="1156677" cy="48165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4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63880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이상치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E3CD10E-13A1-427A-AE04-8B758476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98" y="2138743"/>
            <a:ext cx="4143375" cy="3048000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9AFEF6-8C96-445D-97BF-2BE086847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67" y="2110168"/>
            <a:ext cx="415290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C74A05-35E1-4CAE-9F01-9B5C79E0F2CC}"/>
              </a:ext>
            </a:extLst>
          </p:cNvPr>
          <p:cNvSpPr txBox="1"/>
          <p:nvPr/>
        </p:nvSpPr>
        <p:spPr>
          <a:xfrm>
            <a:off x="4114800" y="1301925"/>
            <a:ext cx="363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종속변수 각각에 대해 이상치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036FDF-73AD-4025-94E7-F6B30B3E638A}"/>
              </a:ext>
            </a:extLst>
          </p:cNvPr>
          <p:cNvSpPr txBox="1"/>
          <p:nvPr/>
        </p:nvSpPr>
        <p:spPr>
          <a:xfrm>
            <a:off x="2113569" y="5571712"/>
            <a:ext cx="7958138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이상치가 과하게 나오지만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trending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특성 상 이상치를 모두 제거할 수 없음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음수는 제거</a:t>
            </a:r>
          </a:p>
        </p:txBody>
      </p:sp>
      <p:sp>
        <p:nvSpPr>
          <p:cNvPr id="18" name="Google Shape;381;p28">
            <a:extLst>
              <a:ext uri="{FF2B5EF4-FFF2-40B4-BE49-F238E27FC236}">
                <a16:creationId xmlns:a16="http://schemas.microsoft.com/office/drawing/2014/main" id="{540488F2-2C66-48E1-83CF-6C39D36C88CE}"/>
              </a:ext>
            </a:extLst>
          </p:cNvPr>
          <p:cNvSpPr/>
          <p:nvPr/>
        </p:nvSpPr>
        <p:spPr>
          <a:xfrm>
            <a:off x="1208315" y="2890157"/>
            <a:ext cx="391885" cy="115933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13529-0139-4AD7-A4C1-102DCEA9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PCA</a:t>
            </a:r>
            <a:endParaRPr lang="ko-KR" altLang="en-US" sz="35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E8DF7D-6E1B-4088-9258-A39BEE8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8538CA-3B9C-4E50-8726-6AD89029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35" y="975025"/>
            <a:ext cx="2995496" cy="2820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C2CD0E-62B2-4E29-A00B-93881564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23" y="3976515"/>
            <a:ext cx="2951963" cy="27511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1F2143-613D-401F-9C95-79C1C7148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871" y="3982830"/>
            <a:ext cx="2914947" cy="27511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8BE1FB-EB43-47E4-B02B-0240376BD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447" y="890755"/>
            <a:ext cx="2886371" cy="28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6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877458" y="2600965"/>
            <a:ext cx="4028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4062903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53C6D-8B65-4B5D-8310-2FB53A62C0D2}"/>
              </a:ext>
            </a:extLst>
          </p:cNvPr>
          <p:cNvSpPr txBox="1"/>
          <p:nvPr/>
        </p:nvSpPr>
        <p:spPr>
          <a:xfrm>
            <a:off x="4727330" y="3699171"/>
            <a:ext cx="378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모델링 방법 및 모델 구축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36E8DB-BB76-4A6A-ABCD-C5409134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6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모델링 방법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761129-681C-4BA2-942C-754AA3A9A377}"/>
              </a:ext>
            </a:extLst>
          </p:cNvPr>
          <p:cNvSpPr txBox="1"/>
          <p:nvPr/>
        </p:nvSpPr>
        <p:spPr>
          <a:xfrm>
            <a:off x="1577978" y="1107124"/>
            <a:ext cx="591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가정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영상이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되었다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213C40-F7C8-4178-A9B4-1B6573071867}"/>
              </a:ext>
            </a:extLst>
          </p:cNvPr>
          <p:cNvGrpSpPr/>
          <p:nvPr/>
        </p:nvGrpSpPr>
        <p:grpSpPr>
          <a:xfrm>
            <a:off x="1577978" y="1706416"/>
            <a:ext cx="8796562" cy="4676274"/>
            <a:chOff x="1577978" y="1706416"/>
            <a:chExt cx="8796562" cy="467627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7D1E11-CD10-455C-9CD9-E06262440B36}"/>
                </a:ext>
              </a:extLst>
            </p:cNvPr>
            <p:cNvGrpSpPr/>
            <p:nvPr/>
          </p:nvGrpSpPr>
          <p:grpSpPr>
            <a:xfrm>
              <a:off x="1577978" y="1706416"/>
              <a:ext cx="8796562" cy="1231106"/>
              <a:chOff x="1055462" y="2039246"/>
              <a:chExt cx="8796562" cy="12311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28AC3AE-C94F-4B70-B141-DC24DC864FAB}"/>
                      </a:ext>
                    </a:extLst>
                  </p:cNvPr>
                  <p:cNvSpPr txBox="1"/>
                  <p:nvPr/>
                </p:nvSpPr>
                <p:spPr>
                  <a:xfrm>
                    <a:off x="2339976" y="2039246"/>
                    <a:ext cx="7512048" cy="123110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: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처음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된 동영상이 다시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랭크에 포함될 확률</a:t>
                    </a:r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Y : </a:t>
                    </a:r>
                    <a:r>
                      <a:rPr lang="en-US" altLang="ko-KR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next_trending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변수</a:t>
                    </a:r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: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처음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된 동영상이 다시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랭크에 선정될 때의 조회수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성장율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</a:p>
                  <a:p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Y : </a:t>
                    </a:r>
                    <a:r>
                      <a:rPr lang="en-US" altLang="ko-KR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view_growth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변수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FF99C44-5251-45DA-8A64-EC37E7C90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976" y="2039246"/>
                    <a:ext cx="7512048" cy="12311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5" t="-5446" b="-89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왼쪽 대괄호 16">
                <a:extLst>
                  <a:ext uri="{FF2B5EF4-FFF2-40B4-BE49-F238E27FC236}">
                    <a16:creationId xmlns:a16="http://schemas.microsoft.com/office/drawing/2014/main" id="{D46F03E4-C6E1-4B17-93D1-4055D04E9383}"/>
                  </a:ext>
                </a:extLst>
              </p:cNvPr>
              <p:cNvSpPr/>
              <p:nvPr/>
            </p:nvSpPr>
            <p:spPr>
              <a:xfrm>
                <a:off x="1864527" y="2228569"/>
                <a:ext cx="175986" cy="810399"/>
              </a:xfrm>
              <a:prstGeom prst="leftBracke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9E7428-33F0-4250-B6A8-BE7B65C20998}"/>
                  </a:ext>
                </a:extLst>
              </p:cNvPr>
              <p:cNvSpPr txBox="1"/>
              <p:nvPr/>
            </p:nvSpPr>
            <p:spPr>
              <a:xfrm>
                <a:off x="1055462" y="2447060"/>
                <a:ext cx="7837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1</a:t>
                </a:r>
                <a:r>
                  <a:rPr lang="ko-KR" altLang="en-US" sz="16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일차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9759BE-5599-4471-B070-10182C7038E8}"/>
                </a:ext>
              </a:extLst>
            </p:cNvPr>
            <p:cNvGrpSpPr/>
            <p:nvPr/>
          </p:nvGrpSpPr>
          <p:grpSpPr>
            <a:xfrm>
              <a:off x="1577978" y="3434344"/>
              <a:ext cx="8796562" cy="1231106"/>
              <a:chOff x="1055462" y="3695290"/>
              <a:chExt cx="8796562" cy="12311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0264332-A78F-4505-B8C3-5113AF748A30}"/>
                      </a:ext>
                    </a:extLst>
                  </p:cNvPr>
                  <p:cNvSpPr txBox="1"/>
                  <p:nvPr/>
                </p:nvSpPr>
                <p:spPr>
                  <a:xfrm>
                    <a:off x="2339976" y="3695290"/>
                    <a:ext cx="7512048" cy="123110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: trending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된지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1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일차인 동영상이 다시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랭크에 포함될 확률</a:t>
                    </a:r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Y : </a:t>
                    </a:r>
                    <a:r>
                      <a:rPr lang="en-US" altLang="ko-KR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next_trending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변수</a:t>
                    </a:r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: trending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된지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1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일차인 동영상이 다시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랭크에 선정될 때의 조회수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성장율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</a:p>
                  <a:p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Y : </a:t>
                    </a:r>
                    <a:r>
                      <a:rPr lang="en-US" altLang="ko-KR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view_growth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변수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0264332-A78F-4505-B8C3-5113AF748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976" y="3695290"/>
                    <a:ext cx="7512048" cy="123110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05" t="-4950" b="-94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왼쪽 대괄호 20">
                <a:extLst>
                  <a:ext uri="{FF2B5EF4-FFF2-40B4-BE49-F238E27FC236}">
                    <a16:creationId xmlns:a16="http://schemas.microsoft.com/office/drawing/2014/main" id="{32EA0BA2-D2F8-408D-934D-68CB870DB4BD}"/>
                  </a:ext>
                </a:extLst>
              </p:cNvPr>
              <p:cNvSpPr/>
              <p:nvPr/>
            </p:nvSpPr>
            <p:spPr>
              <a:xfrm>
                <a:off x="1864527" y="3900942"/>
                <a:ext cx="175986" cy="810399"/>
              </a:xfrm>
              <a:prstGeom prst="leftBracke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ECCB36-6439-49B8-92D5-D8BE74593C84}"/>
                  </a:ext>
                </a:extLst>
              </p:cNvPr>
              <p:cNvSpPr txBox="1"/>
              <p:nvPr/>
            </p:nvSpPr>
            <p:spPr>
              <a:xfrm>
                <a:off x="1055462" y="4117392"/>
                <a:ext cx="7837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2</a:t>
                </a:r>
                <a:r>
                  <a:rPr lang="ko-KR" altLang="en-US" sz="16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일차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37EAFD9-BF9E-4608-9276-53AF8D8AA343}"/>
                </a:ext>
              </a:extLst>
            </p:cNvPr>
            <p:cNvGrpSpPr/>
            <p:nvPr/>
          </p:nvGrpSpPr>
          <p:grpSpPr>
            <a:xfrm>
              <a:off x="1577978" y="5151584"/>
              <a:ext cx="8796562" cy="1231106"/>
              <a:chOff x="1055462" y="5351334"/>
              <a:chExt cx="8796562" cy="12311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716D354-C670-4BC3-8298-7CED40A466EA}"/>
                      </a:ext>
                    </a:extLst>
                  </p:cNvPr>
                  <p:cNvSpPr txBox="1"/>
                  <p:nvPr/>
                </p:nvSpPr>
                <p:spPr>
                  <a:xfrm>
                    <a:off x="2339976" y="5351334"/>
                    <a:ext cx="7512048" cy="123110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: trending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된지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2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일차인 동영상이 다시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랭크에 포함될 확률</a:t>
                    </a:r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Y : </a:t>
                    </a:r>
                    <a:r>
                      <a:rPr lang="en-US" altLang="ko-KR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next_trending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변수</a:t>
                    </a:r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:endParaRPr lang="en-US" altLang="ko-KR" sz="16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: trending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된지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2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일차인 동영상이 다시 </a:t>
                    </a:r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trending 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랭크에 선정될 때의 조회수 </a:t>
                    </a:r>
                    <a:r>
                      <a:rPr lang="ko-KR" altLang="en-US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성장율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 </a:t>
                    </a:r>
                  </a:p>
                  <a:p>
                    <a:r>
                      <a: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Y : </a:t>
                    </a:r>
                    <a:r>
                      <a:rPr lang="en-US" altLang="ko-KR" sz="1600" dirty="0" err="1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view_growth</a:t>
                    </a:r>
                    <a:r>
                      <a: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t>변수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716D354-C670-4BC3-8298-7CED40A466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976" y="5351334"/>
                    <a:ext cx="7512048" cy="123110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05" t="-4950" b="-94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왼쪽 대괄호 24">
                <a:extLst>
                  <a:ext uri="{FF2B5EF4-FFF2-40B4-BE49-F238E27FC236}">
                    <a16:creationId xmlns:a16="http://schemas.microsoft.com/office/drawing/2014/main" id="{616C4ABA-FD0C-44A8-ADCE-A8518403C9EF}"/>
                  </a:ext>
                </a:extLst>
              </p:cNvPr>
              <p:cNvSpPr/>
              <p:nvPr/>
            </p:nvSpPr>
            <p:spPr>
              <a:xfrm>
                <a:off x="1864527" y="5556986"/>
                <a:ext cx="175986" cy="810399"/>
              </a:xfrm>
              <a:prstGeom prst="leftBracke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A975EF-FC76-4B62-90EF-36AF36D23154}"/>
                  </a:ext>
                </a:extLst>
              </p:cNvPr>
              <p:cNvSpPr txBox="1"/>
              <p:nvPr/>
            </p:nvSpPr>
            <p:spPr>
              <a:xfrm>
                <a:off x="1055462" y="5787724"/>
                <a:ext cx="7837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3</a:t>
                </a:r>
                <a:r>
                  <a:rPr lang="ko-KR" altLang="en-US" sz="16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일차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704D38-588B-4731-BBF9-8E4596EE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626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컬럼 선택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035B55-32BA-4BD1-B53C-14F50E222CE6}"/>
              </a:ext>
            </a:extLst>
          </p:cNvPr>
          <p:cNvSpPr txBox="1"/>
          <p:nvPr/>
        </p:nvSpPr>
        <p:spPr>
          <a:xfrm>
            <a:off x="1464127" y="3657351"/>
            <a:ext cx="926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likes,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dislikes, </a:t>
            </a: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comment_count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제거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좋아요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싫어요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댓글 수가 조회수에 영향을 주는 것이 아니라 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반대로 영향을 준다고 판단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</a:t>
            </a:r>
            <a:r>
              <a:rPr lang="ko-KR" altLang="en-US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ㅇㅇㅇ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컬럼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trending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된 동영상들 위주로 보기 때문에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관련 컬럼들은 필요 없다고 판단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21C95-0ACC-427E-A471-538A7FE729BC}"/>
              </a:ext>
            </a:extLst>
          </p:cNvPr>
          <p:cNvSpPr txBox="1"/>
          <p:nvPr/>
        </p:nvSpPr>
        <p:spPr>
          <a:xfrm>
            <a:off x="1333499" y="5426137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입력받을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 있는 컬럼들 위주로 남기면서 </a:t>
            </a:r>
            <a:r>
              <a:rPr lang="ko-KR" altLang="en-US" sz="2000" dirty="0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예측력이 비슷하게 유지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될 수 있도록 컬럼 선택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70BD1F-BC59-4628-B44B-F69FCD25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8" y="1661392"/>
            <a:ext cx="4532767" cy="705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91233-03D7-4640-A6F3-E40DE3DA9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98" y="2571376"/>
            <a:ext cx="8645991" cy="675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5F2313-72D5-48AE-ADE3-557F46612F33}"/>
                  </a:ext>
                </a:extLst>
              </p:cNvPr>
              <p:cNvSpPr txBox="1"/>
              <p:nvPr/>
            </p:nvSpPr>
            <p:spPr>
              <a:xfrm>
                <a:off x="1129025" y="1818172"/>
                <a:ext cx="8701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컬럼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5F2313-72D5-48AE-ADE3-557F46612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025" y="1818172"/>
                <a:ext cx="870101" cy="323165"/>
              </a:xfrm>
              <a:prstGeom prst="rect">
                <a:avLst/>
              </a:prstGeom>
              <a:blipFill>
                <a:blip r:embed="rId5"/>
                <a:stretch>
                  <a:fillRect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834080-C7CD-4489-A922-1A428A0B8EB4}"/>
                  </a:ext>
                </a:extLst>
              </p:cNvPr>
              <p:cNvSpPr txBox="1"/>
              <p:nvPr/>
            </p:nvSpPr>
            <p:spPr>
              <a:xfrm>
                <a:off x="1144361" y="2696898"/>
                <a:ext cx="8701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컬럼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834080-C7CD-4489-A922-1A428A0B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61" y="2696898"/>
                <a:ext cx="870101" cy="323165"/>
              </a:xfrm>
              <a:prstGeom prst="rect">
                <a:avLst/>
              </a:prstGeom>
              <a:blipFill>
                <a:blip r:embed="rId6"/>
                <a:stretch>
                  <a:fillRect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C367AC9-9129-47D3-BE3D-F80FB497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0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구성원 소개 및 역할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5E70F2-BF4E-4AA3-ACC8-713D3317EB8D}"/>
              </a:ext>
            </a:extLst>
          </p:cNvPr>
          <p:cNvGrpSpPr/>
          <p:nvPr/>
        </p:nvGrpSpPr>
        <p:grpSpPr>
          <a:xfrm>
            <a:off x="1147912" y="2461896"/>
            <a:ext cx="4482359" cy="2756648"/>
            <a:chOff x="1075759" y="2362198"/>
            <a:chExt cx="4482359" cy="275664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DC1B005-BA5C-4778-904E-E20FFF1E2021}"/>
                </a:ext>
              </a:extLst>
            </p:cNvPr>
            <p:cNvSpPr/>
            <p:nvPr/>
          </p:nvSpPr>
          <p:spPr>
            <a:xfrm>
              <a:off x="1237130" y="2666999"/>
              <a:ext cx="4320988" cy="245184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401A9F4D-7340-446A-A0B7-A135B7874AEB}"/>
                </a:ext>
              </a:extLst>
            </p:cNvPr>
            <p:cNvSpPr/>
            <p:nvPr/>
          </p:nvSpPr>
          <p:spPr>
            <a:xfrm rot="10800000">
              <a:off x="1075759" y="2362198"/>
              <a:ext cx="3334875" cy="609600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61BE2C-2B7D-4974-B394-1E621653D064}"/>
                </a:ext>
              </a:extLst>
            </p:cNvPr>
            <p:cNvSpPr txBox="1"/>
            <p:nvPr/>
          </p:nvSpPr>
          <p:spPr>
            <a:xfrm>
              <a:off x="1380562" y="2482332"/>
              <a:ext cx="344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데이터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전처리</a:t>
              </a:r>
              <a:r>
                <a:rPr lang="en-US" altLang="ko-KR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분석 및 모델링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F44313-984D-4082-BBFF-59ACB78BDFB7}"/>
                </a:ext>
              </a:extLst>
            </p:cNvPr>
            <p:cNvSpPr txBox="1"/>
            <p:nvPr/>
          </p:nvSpPr>
          <p:spPr>
            <a:xfrm>
              <a:off x="1452279" y="3198113"/>
              <a:ext cx="3801038" cy="143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김주현</a:t>
              </a:r>
              <a:endPara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조민경</a:t>
              </a:r>
              <a:endPara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최지욱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0F8697-583E-4507-A0DC-723A3A50AD17}"/>
              </a:ext>
            </a:extLst>
          </p:cNvPr>
          <p:cNvGrpSpPr/>
          <p:nvPr/>
        </p:nvGrpSpPr>
        <p:grpSpPr>
          <a:xfrm>
            <a:off x="6246313" y="2461896"/>
            <a:ext cx="4482353" cy="2756647"/>
            <a:chOff x="6167717" y="2362198"/>
            <a:chExt cx="4482353" cy="275664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871A1D0-1FBE-48F7-BE94-47C3B0CDB7CC}"/>
                </a:ext>
              </a:extLst>
            </p:cNvPr>
            <p:cNvSpPr/>
            <p:nvPr/>
          </p:nvSpPr>
          <p:spPr>
            <a:xfrm>
              <a:off x="6329082" y="2666998"/>
              <a:ext cx="4320988" cy="245184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AA38474D-50F1-4277-9396-FD2670152994}"/>
                </a:ext>
              </a:extLst>
            </p:cNvPr>
            <p:cNvSpPr/>
            <p:nvPr/>
          </p:nvSpPr>
          <p:spPr>
            <a:xfrm rot="10800000">
              <a:off x="6167717" y="2362198"/>
              <a:ext cx="2438401" cy="609600"/>
            </a:xfrm>
            <a:prstGeom prst="homePlat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D4C7F9-FF81-4EB9-9103-D00DC6171AF0}"/>
                </a:ext>
              </a:extLst>
            </p:cNvPr>
            <p:cNvSpPr txBox="1"/>
            <p:nvPr/>
          </p:nvSpPr>
          <p:spPr>
            <a:xfrm>
              <a:off x="6723531" y="2482332"/>
              <a:ext cx="1649507" cy="38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대시보드 제작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5B50CE-7CBF-45B3-9475-57A15F7300C9}"/>
                </a:ext>
              </a:extLst>
            </p:cNvPr>
            <p:cNvSpPr txBox="1"/>
            <p:nvPr/>
          </p:nvSpPr>
          <p:spPr>
            <a:xfrm>
              <a:off x="7848597" y="3357280"/>
              <a:ext cx="1792944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박도준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대표</a:t>
              </a:r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김기쁨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25" name="Google Shape;84;p13">
            <a:extLst>
              <a:ext uri="{FF2B5EF4-FFF2-40B4-BE49-F238E27FC236}">
                <a16:creationId xmlns:a16="http://schemas.microsoft.com/office/drawing/2014/main" id="{892CE541-E436-4C07-A4EB-AE55B81A05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391" y="3100181"/>
            <a:ext cx="1977821" cy="194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472985-2E2C-4459-BB9D-7D995F00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442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구축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EE608DB-C67A-4234-B16C-D3B5FDA06E1A}"/>
              </a:ext>
            </a:extLst>
          </p:cNvPr>
          <p:cNvSpPr txBox="1"/>
          <p:nvPr/>
        </p:nvSpPr>
        <p:spPr>
          <a:xfrm>
            <a:off x="2796949" y="2651034"/>
            <a:ext cx="2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로지스틱회귀모델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1CD03-7E7B-49A9-9578-FF47D856F588}"/>
              </a:ext>
            </a:extLst>
          </p:cNvPr>
          <p:cNvSpPr txBox="1"/>
          <p:nvPr/>
        </p:nvSpPr>
        <p:spPr>
          <a:xfrm>
            <a:off x="2876603" y="3816587"/>
            <a:ext cx="193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Randomforest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E2985-119E-4CE8-B61A-B42302FE1516}"/>
              </a:ext>
            </a:extLst>
          </p:cNvPr>
          <p:cNvSpPr txBox="1"/>
          <p:nvPr/>
        </p:nvSpPr>
        <p:spPr>
          <a:xfrm>
            <a:off x="3117856" y="4967626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Boosting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BB0310-67F5-4F1D-B1C2-3B54C0B5B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61" y="3590716"/>
            <a:ext cx="4296657" cy="9463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281AA2-645A-4EE5-B6CC-5A6BB3D87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0"/>
          <a:stretch/>
        </p:blipFill>
        <p:spPr>
          <a:xfrm>
            <a:off x="5581451" y="4740473"/>
            <a:ext cx="4012429" cy="93974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F2A3EB-FF97-48DE-A93D-7DC28ECCA22E}"/>
              </a:ext>
            </a:extLst>
          </p:cNvPr>
          <p:cNvGrpSpPr/>
          <p:nvPr/>
        </p:nvGrpSpPr>
        <p:grpSpPr>
          <a:xfrm>
            <a:off x="2228347" y="1042966"/>
            <a:ext cx="7264828" cy="897024"/>
            <a:chOff x="2572550" y="1039675"/>
            <a:chExt cx="7264828" cy="8970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57475-28E8-40F2-A9FF-59B3900B8F91}"/>
                </a:ext>
              </a:extLst>
            </p:cNvPr>
            <p:cNvSpPr txBox="1"/>
            <p:nvPr/>
          </p:nvSpPr>
          <p:spPr>
            <a:xfrm>
              <a:off x="4639235" y="1536589"/>
              <a:ext cx="3652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종속변수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Y : </a:t>
              </a:r>
              <a:r>
                <a:rPr lang="en-US" altLang="ko-KR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next_trending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F207B32-B727-4B98-A3AC-218F5C11A1E8}"/>
                    </a:ext>
                  </a:extLst>
                </p:cNvPr>
                <p:cNvSpPr txBox="1"/>
                <p:nvPr/>
              </p:nvSpPr>
              <p:spPr>
                <a:xfrm>
                  <a:off x="2572550" y="1039675"/>
                  <a:ext cx="726482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 </a:t>
                  </a:r>
                  <a:r>
                    <a:rPr lang="en-US" altLang="ko-KR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: </a:t>
                  </a:r>
                  <a:r>
                    <a:rPr lang="ko-KR" altLang="en-US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처음 </a:t>
                  </a:r>
                  <a:r>
                    <a:rPr lang="en-US" altLang="ko-KR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trending </a:t>
                  </a:r>
                  <a:r>
                    <a:rPr lang="ko-KR" altLang="en-US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된 동영상이 다시 </a:t>
                  </a:r>
                  <a:r>
                    <a:rPr lang="en-US" altLang="ko-KR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trending </a:t>
                  </a:r>
                  <a:r>
                    <a:rPr lang="ko-KR" altLang="en-US" sz="2000" dirty="0">
                      <a:latin typeface="나눔스퀘어OTF" panose="020B0600000101010101" pitchFamily="34" charset="-127"/>
                      <a:ea typeface="나눔스퀘어OTF" panose="020B0600000101010101" pitchFamily="34" charset="-127"/>
                    </a:rPr>
                    <a:t>랭크에 포함될 확률</a:t>
                  </a:r>
                  <a:endParaRPr lang="en-US" altLang="ko-KR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F207B32-B727-4B98-A3AC-218F5C11A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550" y="1039675"/>
                  <a:ext cx="7264828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0" t="-6061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DDCC52-95B5-41F6-9FB3-6D958ADC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283362-6034-4D18-9C85-F264700B5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45"/>
          <a:stretch/>
        </p:blipFill>
        <p:spPr>
          <a:xfrm>
            <a:off x="5860761" y="2512614"/>
            <a:ext cx="3317432" cy="846566"/>
          </a:xfrm>
          <a:prstGeom prst="rect">
            <a:avLst/>
          </a:prstGeom>
        </p:spPr>
      </p:pic>
      <p:pic>
        <p:nvPicPr>
          <p:cNvPr id="22" name="Picture 2" descr="체크표시 사진, 이미지, 일러스트, 캘리그라피 - 크라우드픽">
            <a:extLst>
              <a:ext uri="{FF2B5EF4-FFF2-40B4-BE49-F238E27FC236}">
                <a16:creationId xmlns:a16="http://schemas.microsoft.com/office/drawing/2014/main" id="{6F612362-2D38-42CF-BA15-F30350AB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52" y="3604504"/>
            <a:ext cx="810400" cy="8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4C45D8-CA66-4169-A09A-A0B3281A3446}"/>
              </a:ext>
            </a:extLst>
          </p:cNvPr>
          <p:cNvSpPr txBox="1"/>
          <p:nvPr/>
        </p:nvSpPr>
        <p:spPr>
          <a:xfrm>
            <a:off x="3971001" y="6200358"/>
            <a:ext cx="377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Randomforest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가장 좋은 예측력을 보임</a:t>
            </a:r>
          </a:p>
        </p:txBody>
      </p:sp>
    </p:spTree>
    <p:extLst>
      <p:ext uri="{BB962C8B-B14F-4D97-AF65-F5344CB8AC3E}">
        <p14:creationId xmlns:p14="http://schemas.microsoft.com/office/powerpoint/2010/main" val="274693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구축 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80590F-9E69-4F50-AB82-EC043DEEF017}"/>
              </a:ext>
            </a:extLst>
          </p:cNvPr>
          <p:cNvSpPr txBox="1"/>
          <p:nvPr/>
        </p:nvSpPr>
        <p:spPr>
          <a:xfrm>
            <a:off x="3151489" y="3787743"/>
            <a:ext cx="193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Randomforest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0D308-F899-458E-AF55-EE61B75948D9}"/>
              </a:ext>
            </a:extLst>
          </p:cNvPr>
          <p:cNvSpPr txBox="1"/>
          <p:nvPr/>
        </p:nvSpPr>
        <p:spPr>
          <a:xfrm>
            <a:off x="3354595" y="4789506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Boosting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B3340-299E-4406-A06F-F0C5FCFB4575}"/>
              </a:ext>
            </a:extLst>
          </p:cNvPr>
          <p:cNvSpPr txBox="1"/>
          <p:nvPr/>
        </p:nvSpPr>
        <p:spPr>
          <a:xfrm>
            <a:off x="3223113" y="2833889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다중회귀모델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ADF5FA-276B-4861-8376-DC70666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64"/>
          <a:stretch/>
        </p:blipFill>
        <p:spPr>
          <a:xfrm>
            <a:off x="5428646" y="3730134"/>
            <a:ext cx="3796318" cy="5529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BD59C8-8FC6-4D49-9636-C42E4D2A2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08"/>
          <a:stretch/>
        </p:blipFill>
        <p:spPr>
          <a:xfrm>
            <a:off x="5469852" y="4719917"/>
            <a:ext cx="3702087" cy="56702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81F5B5-3AFA-4925-886B-6684A169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EF3579-7A8D-48A0-B783-84C9F0DE3B82}"/>
                  </a:ext>
                </a:extLst>
              </p:cNvPr>
              <p:cNvSpPr txBox="1"/>
              <p:nvPr/>
            </p:nvSpPr>
            <p:spPr>
              <a:xfrm>
                <a:off x="1592927" y="1009548"/>
                <a:ext cx="8600112" cy="971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en-US" altLang="ko-KR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: </a:t>
                </a: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처음 </a:t>
                </a:r>
                <a:r>
                  <a:rPr lang="en-US" altLang="ko-KR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trending</a:t>
                </a: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된 동영상이 다시 </a:t>
                </a:r>
                <a:r>
                  <a:rPr lang="en-US" altLang="ko-KR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trending </a:t>
                </a: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랭크에 선정될 때의 조회수 </a:t>
                </a:r>
                <a:r>
                  <a:rPr lang="ko-KR" altLang="en-US" sz="20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성장율</a:t>
                </a: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종속변수 </a:t>
                </a:r>
                <a:r>
                  <a:rPr lang="en-US" altLang="ko-KR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Y : </a:t>
                </a:r>
                <a:r>
                  <a:rPr lang="en-US" altLang="ko-KR" sz="20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view_growth</a:t>
                </a:r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변수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EF3579-7A8D-48A0-B783-84C9F0DE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927" y="1009548"/>
                <a:ext cx="8600112" cy="971292"/>
              </a:xfrm>
              <a:prstGeom prst="rect">
                <a:avLst/>
              </a:prstGeom>
              <a:blipFill>
                <a:blip r:embed="rId5"/>
                <a:stretch>
                  <a:fillRect r="-71"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체크표시 사진, 이미지, 일러스트, 캘리그라피 - 크라우드픽">
            <a:extLst>
              <a:ext uri="{FF2B5EF4-FFF2-40B4-BE49-F238E27FC236}">
                <a16:creationId xmlns:a16="http://schemas.microsoft.com/office/drawing/2014/main" id="{EFB9FE5B-AA21-45CB-9345-21F500E1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88" y="4561664"/>
            <a:ext cx="810400" cy="8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9B2532-688A-478C-B648-5C3FC027365F}"/>
              </a:ext>
            </a:extLst>
          </p:cNvPr>
          <p:cNvSpPr txBox="1"/>
          <p:nvPr/>
        </p:nvSpPr>
        <p:spPr>
          <a:xfrm>
            <a:off x="4392119" y="6187073"/>
            <a:ext cx="3278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Boosting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가장 좋은 예측력을 보임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60352-5BB0-44F1-8A16-6FA1370315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48" b="24582"/>
          <a:stretch/>
        </p:blipFill>
        <p:spPr>
          <a:xfrm>
            <a:off x="5507275" y="2703874"/>
            <a:ext cx="3659633" cy="6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5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변수 중요도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6EFE7-D13D-466D-A407-29F3802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0" y="1985299"/>
            <a:ext cx="4438454" cy="4604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891725-191A-4387-9CFC-71338429027E}"/>
                  </a:ext>
                </a:extLst>
              </p:cNvPr>
              <p:cNvSpPr txBox="1"/>
              <p:nvPr/>
            </p:nvSpPr>
            <p:spPr>
              <a:xfrm>
                <a:off x="-749829" y="1349350"/>
                <a:ext cx="735910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: 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처음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trending 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된 동영상이 다시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trending 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랭크에 포함될 확률</a:t>
                </a:r>
                <a:endParaRPr lang="en-US" altLang="ko-KR" sz="15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pPr algn="ctr"/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종속변수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Y : </a:t>
                </a:r>
                <a:r>
                  <a:rPr lang="en-US" altLang="ko-KR" sz="1500" dirty="0" err="1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next_trending</a:t>
                </a:r>
                <a:endParaRPr lang="ko-KR" altLang="en-US" sz="15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891725-191A-4387-9CFC-71338429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9829" y="1349350"/>
                <a:ext cx="7359102" cy="553998"/>
              </a:xfrm>
              <a:prstGeom prst="rect">
                <a:avLst/>
              </a:prstGeom>
              <a:blipFill>
                <a:blip r:embed="rId4"/>
                <a:stretch>
                  <a:fillRect t="-1099" b="-12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0665D0-D11D-4B47-BB3F-C86363F8DEC5}"/>
                  </a:ext>
                </a:extLst>
              </p:cNvPr>
              <p:cNvSpPr txBox="1"/>
              <p:nvPr/>
            </p:nvSpPr>
            <p:spPr>
              <a:xfrm>
                <a:off x="5368533" y="1336726"/>
                <a:ext cx="701758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: 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처음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trending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된 동영상이 다시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trending 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랭크에 선정될 때의 조회수 </a:t>
                </a:r>
                <a:r>
                  <a:rPr lang="ko-KR" altLang="en-US" sz="1500" dirty="0" err="1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성장율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 </a:t>
                </a:r>
              </a:p>
              <a:p>
                <a:pPr algn="ctr"/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종속변수 </a:t>
                </a:r>
                <a:r>
                  <a:rPr lang="en-US" altLang="ko-KR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Y : </a:t>
                </a:r>
                <a:r>
                  <a:rPr lang="en-US" altLang="ko-KR" sz="1500" dirty="0" err="1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view_growth</a:t>
                </a:r>
                <a:r>
                  <a:rPr lang="ko-KR" altLang="en-US" sz="15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변수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0665D0-D11D-4B47-BB3F-C86363F8D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33" y="1336726"/>
                <a:ext cx="7017589" cy="553998"/>
              </a:xfrm>
              <a:prstGeom prst="rect">
                <a:avLst/>
              </a:prstGeom>
              <a:blipFill>
                <a:blip r:embed="rId5"/>
                <a:stretch>
                  <a:fillRect t="-1099" b="-12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B98CC946-A8C9-4F2B-B0E7-FA80D028EB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45" r="6154" b="6278"/>
          <a:stretch/>
        </p:blipFill>
        <p:spPr>
          <a:xfrm>
            <a:off x="5368533" y="2483583"/>
            <a:ext cx="6338641" cy="36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13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672738" y="2600965"/>
            <a:ext cx="4028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대시보드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3858183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53C6D-8B65-4B5D-8310-2FB53A62C0D2}"/>
              </a:ext>
            </a:extLst>
          </p:cNvPr>
          <p:cNvSpPr txBox="1"/>
          <p:nvPr/>
        </p:nvSpPr>
        <p:spPr>
          <a:xfrm>
            <a:off x="4615773" y="3699171"/>
            <a:ext cx="39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대시보드 스토리 및 시연 영상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F13B78-E954-4CCF-952B-EA3E8B89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46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A2DFE-A6B8-4E7A-8D5D-817E40A0F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"/>
          <a:stretch/>
        </p:blipFill>
        <p:spPr>
          <a:xfrm>
            <a:off x="991700" y="1210659"/>
            <a:ext cx="10208600" cy="4841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DD592-655A-49A2-8244-4DB06E52517F}"/>
              </a:ext>
            </a:extLst>
          </p:cNvPr>
          <p:cNvSpPr txBox="1"/>
          <p:nvPr/>
        </p:nvSpPr>
        <p:spPr>
          <a:xfrm>
            <a:off x="5347854" y="6270182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시작 화면</a:t>
            </a:r>
          </a:p>
        </p:txBody>
      </p:sp>
    </p:spTree>
    <p:extLst>
      <p:ext uri="{BB962C8B-B14F-4D97-AF65-F5344CB8AC3E}">
        <p14:creationId xmlns:p14="http://schemas.microsoft.com/office/powerpoint/2010/main" val="58899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A2DFE-A6B8-4E7A-8D5D-817E40A0F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"/>
          <a:stretch/>
        </p:blipFill>
        <p:spPr>
          <a:xfrm>
            <a:off x="1056524" y="1362820"/>
            <a:ext cx="10099156" cy="4789723"/>
          </a:xfrm>
          <a:prstGeom prst="rect">
            <a:avLst/>
          </a:prstGeom>
        </p:spPr>
      </p:pic>
      <p:sp>
        <p:nvSpPr>
          <p:cNvPr id="15" name="Google Shape;381;p28">
            <a:extLst>
              <a:ext uri="{FF2B5EF4-FFF2-40B4-BE49-F238E27FC236}">
                <a16:creationId xmlns:a16="http://schemas.microsoft.com/office/drawing/2014/main" id="{1EED6472-058F-4DEE-A738-6887D316E071}"/>
              </a:ext>
            </a:extLst>
          </p:cNvPr>
          <p:cNvSpPr/>
          <p:nvPr/>
        </p:nvSpPr>
        <p:spPr>
          <a:xfrm>
            <a:off x="1031047" y="1646975"/>
            <a:ext cx="2042976" cy="1511861"/>
          </a:xfrm>
          <a:prstGeom prst="roundRect">
            <a:avLst>
              <a:gd name="adj" fmla="val 4241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C547A-7693-4D15-9079-21687E2EDCED}"/>
              </a:ext>
            </a:extLst>
          </p:cNvPr>
          <p:cNvSpPr txBox="1"/>
          <p:nvPr/>
        </p:nvSpPr>
        <p:spPr>
          <a:xfrm>
            <a:off x="433915" y="3212892"/>
            <a:ext cx="16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영상 분류</a:t>
            </a:r>
          </a:p>
        </p:txBody>
      </p:sp>
    </p:spTree>
    <p:extLst>
      <p:ext uri="{BB962C8B-B14F-4D97-AF65-F5344CB8AC3E}">
        <p14:creationId xmlns:p14="http://schemas.microsoft.com/office/powerpoint/2010/main" val="787008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69E50C-CD3E-4878-BB19-BE34361C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94" y="1319363"/>
            <a:ext cx="9924011" cy="4732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71580B-6258-4574-8C5D-46BCE6BA2D2C}"/>
              </a:ext>
            </a:extLst>
          </p:cNvPr>
          <p:cNvSpPr txBox="1"/>
          <p:nvPr/>
        </p:nvSpPr>
        <p:spPr>
          <a:xfrm>
            <a:off x="5231478" y="6279818"/>
            <a:ext cx="188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영상 분류 클릭 시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8" name="Google Shape;381;p28">
            <a:extLst>
              <a:ext uri="{FF2B5EF4-FFF2-40B4-BE49-F238E27FC236}">
                <a16:creationId xmlns:a16="http://schemas.microsoft.com/office/drawing/2014/main" id="{9C987762-787F-43A9-890B-8B3128133478}"/>
              </a:ext>
            </a:extLst>
          </p:cNvPr>
          <p:cNvSpPr/>
          <p:nvPr/>
        </p:nvSpPr>
        <p:spPr>
          <a:xfrm>
            <a:off x="1117368" y="1646976"/>
            <a:ext cx="1940029" cy="1445360"/>
          </a:xfrm>
          <a:prstGeom prst="roundRect">
            <a:avLst>
              <a:gd name="adj" fmla="val 4241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D1443-2557-4193-86BF-E0C4DA4515B3}"/>
              </a:ext>
            </a:extLst>
          </p:cNvPr>
          <p:cNvSpPr txBox="1"/>
          <p:nvPr/>
        </p:nvSpPr>
        <p:spPr>
          <a:xfrm>
            <a:off x="451915" y="3164304"/>
            <a:ext cx="16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영상 분류</a:t>
            </a:r>
          </a:p>
        </p:txBody>
      </p:sp>
    </p:spTree>
    <p:extLst>
      <p:ext uri="{BB962C8B-B14F-4D97-AF65-F5344CB8AC3E}">
        <p14:creationId xmlns:p14="http://schemas.microsoft.com/office/powerpoint/2010/main" val="3610430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DF988-53D1-4477-81B7-BBA77673811C}"/>
              </a:ext>
            </a:extLst>
          </p:cNvPr>
          <p:cNvGrpSpPr/>
          <p:nvPr/>
        </p:nvGrpSpPr>
        <p:grpSpPr>
          <a:xfrm>
            <a:off x="1209960" y="1373022"/>
            <a:ext cx="9772080" cy="4679266"/>
            <a:chOff x="285662" y="1214239"/>
            <a:chExt cx="11068138" cy="52998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A2DFE-A6B8-4E7A-8D5D-817E40A0F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1"/>
            <a:stretch/>
          </p:blipFill>
          <p:spPr>
            <a:xfrm>
              <a:off x="285662" y="1214239"/>
              <a:ext cx="11068138" cy="524928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47FA93-2530-41BF-A90E-9233552C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70" y="5036897"/>
              <a:ext cx="2074685" cy="147721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D17C293-15B3-4A88-AD43-478221437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3569" y="3413632"/>
              <a:ext cx="3924300" cy="4572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76F8DDA-7A6A-4A9B-9E48-8F35050A6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69" y="3386736"/>
              <a:ext cx="2074685" cy="14772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03C70B-DBEB-438C-81CA-5D01C80E40D1}"/>
              </a:ext>
            </a:extLst>
          </p:cNvPr>
          <p:cNvSpPr txBox="1"/>
          <p:nvPr/>
        </p:nvSpPr>
        <p:spPr>
          <a:xfrm>
            <a:off x="5293097" y="6247320"/>
            <a:ext cx="20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마우스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툴팁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46411A-BACC-4E03-8136-4D914C020260}"/>
              </a:ext>
            </a:extLst>
          </p:cNvPr>
          <p:cNvSpPr txBox="1"/>
          <p:nvPr/>
        </p:nvSpPr>
        <p:spPr>
          <a:xfrm>
            <a:off x="3809694" y="2921792"/>
            <a:ext cx="16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② </a:t>
            </a:r>
            <a:r>
              <a:rPr lang="ko-KR" altLang="en-US" dirty="0" err="1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툴팁</a:t>
            </a:r>
            <a:endParaRPr lang="ko-KR" altLang="en-US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Google Shape;381;p28">
            <a:extLst>
              <a:ext uri="{FF2B5EF4-FFF2-40B4-BE49-F238E27FC236}">
                <a16:creationId xmlns:a16="http://schemas.microsoft.com/office/drawing/2014/main" id="{D66A9756-5642-4A7A-9C51-041048F451AC}"/>
              </a:ext>
            </a:extLst>
          </p:cNvPr>
          <p:cNvSpPr/>
          <p:nvPr/>
        </p:nvSpPr>
        <p:spPr>
          <a:xfrm>
            <a:off x="4027805" y="3380395"/>
            <a:ext cx="3122296" cy="239106"/>
          </a:xfrm>
          <a:prstGeom prst="roundRect">
            <a:avLst>
              <a:gd name="adj" fmla="val 4241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381;p28">
            <a:extLst>
              <a:ext uri="{FF2B5EF4-FFF2-40B4-BE49-F238E27FC236}">
                <a16:creationId xmlns:a16="http://schemas.microsoft.com/office/drawing/2014/main" id="{45A04DD6-0C49-4071-A379-813E885B9CA0}"/>
              </a:ext>
            </a:extLst>
          </p:cNvPr>
          <p:cNvSpPr/>
          <p:nvPr/>
        </p:nvSpPr>
        <p:spPr>
          <a:xfrm>
            <a:off x="2379744" y="3561244"/>
            <a:ext cx="682636" cy="229706"/>
          </a:xfrm>
          <a:prstGeom prst="roundRect">
            <a:avLst>
              <a:gd name="adj" fmla="val 4241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81;p28">
            <a:extLst>
              <a:ext uri="{FF2B5EF4-FFF2-40B4-BE49-F238E27FC236}">
                <a16:creationId xmlns:a16="http://schemas.microsoft.com/office/drawing/2014/main" id="{D81CEAC3-8849-4029-B0B4-4074D6831DDD}"/>
              </a:ext>
            </a:extLst>
          </p:cNvPr>
          <p:cNvSpPr/>
          <p:nvPr/>
        </p:nvSpPr>
        <p:spPr>
          <a:xfrm>
            <a:off x="2370219" y="5360600"/>
            <a:ext cx="682636" cy="202000"/>
          </a:xfrm>
          <a:prstGeom prst="roundRect">
            <a:avLst>
              <a:gd name="adj" fmla="val 4241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784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F04A94-23FE-4DF7-9C0A-3F445C6FE528}"/>
              </a:ext>
            </a:extLst>
          </p:cNvPr>
          <p:cNvGrpSpPr/>
          <p:nvPr/>
        </p:nvGrpSpPr>
        <p:grpSpPr>
          <a:xfrm>
            <a:off x="1187469" y="1313229"/>
            <a:ext cx="9817061" cy="4655934"/>
            <a:chOff x="359640" y="1202201"/>
            <a:chExt cx="11068138" cy="52492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A2DFE-A6B8-4E7A-8D5D-817E40A0F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1"/>
            <a:stretch/>
          </p:blipFill>
          <p:spPr>
            <a:xfrm>
              <a:off x="359640" y="1202201"/>
              <a:ext cx="11068138" cy="5249282"/>
            </a:xfrm>
            <a:prstGeom prst="rect">
              <a:avLst/>
            </a:prstGeom>
          </p:spPr>
        </p:pic>
        <p:sp>
          <p:nvSpPr>
            <p:cNvPr id="15" name="Google Shape;381;p28">
              <a:extLst>
                <a:ext uri="{FF2B5EF4-FFF2-40B4-BE49-F238E27FC236}">
                  <a16:creationId xmlns:a16="http://schemas.microsoft.com/office/drawing/2014/main" id="{1EED6472-058F-4DEE-A738-6887D316E071}"/>
                </a:ext>
              </a:extLst>
            </p:cNvPr>
            <p:cNvSpPr/>
            <p:nvPr/>
          </p:nvSpPr>
          <p:spPr>
            <a:xfrm>
              <a:off x="377640" y="3127479"/>
              <a:ext cx="2092132" cy="3324004"/>
            </a:xfrm>
            <a:prstGeom prst="roundRect">
              <a:avLst>
                <a:gd name="adj" fmla="val 4241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92FFDA-62AE-48DC-A44A-15F31981913D}"/>
              </a:ext>
            </a:extLst>
          </p:cNvPr>
          <p:cNvSpPr txBox="1"/>
          <p:nvPr/>
        </p:nvSpPr>
        <p:spPr>
          <a:xfrm>
            <a:off x="4569558" y="5935913"/>
            <a:ext cx="3052881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주요 변수 그래프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 요일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 시간대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00CD-F168-4CDC-81B8-6003F48831DC}"/>
              </a:ext>
            </a:extLst>
          </p:cNvPr>
          <p:cNvSpPr txBox="1"/>
          <p:nvPr/>
        </p:nvSpPr>
        <p:spPr>
          <a:xfrm>
            <a:off x="1119540" y="6104961"/>
            <a:ext cx="21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③ 주요변수 그래프</a:t>
            </a:r>
          </a:p>
        </p:txBody>
      </p:sp>
    </p:spTree>
    <p:extLst>
      <p:ext uri="{BB962C8B-B14F-4D97-AF65-F5344CB8AC3E}">
        <p14:creationId xmlns:p14="http://schemas.microsoft.com/office/powerpoint/2010/main" val="455890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99C9C0-05F8-4BEC-8927-05919A78FE83}"/>
              </a:ext>
            </a:extLst>
          </p:cNvPr>
          <p:cNvGrpSpPr/>
          <p:nvPr/>
        </p:nvGrpSpPr>
        <p:grpSpPr>
          <a:xfrm>
            <a:off x="1095360" y="1053636"/>
            <a:ext cx="10138786" cy="4882277"/>
            <a:chOff x="377640" y="1180854"/>
            <a:chExt cx="11050138" cy="5321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812954-BE86-4F4D-81AC-9922FA8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640" y="1180854"/>
              <a:ext cx="11050138" cy="5264757"/>
            </a:xfrm>
            <a:prstGeom prst="rect">
              <a:avLst/>
            </a:prstGeom>
          </p:spPr>
        </p:pic>
        <p:sp>
          <p:nvSpPr>
            <p:cNvPr id="17" name="Google Shape;381;p28">
              <a:extLst>
                <a:ext uri="{FF2B5EF4-FFF2-40B4-BE49-F238E27FC236}">
                  <a16:creationId xmlns:a16="http://schemas.microsoft.com/office/drawing/2014/main" id="{0D06784D-0711-4F67-8787-DD415E7F427E}"/>
                </a:ext>
              </a:extLst>
            </p:cNvPr>
            <p:cNvSpPr/>
            <p:nvPr/>
          </p:nvSpPr>
          <p:spPr>
            <a:xfrm>
              <a:off x="2552731" y="1552764"/>
              <a:ext cx="5932283" cy="4949224"/>
            </a:xfrm>
            <a:prstGeom prst="roundRect">
              <a:avLst>
                <a:gd name="adj" fmla="val 4241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C23128-C65A-4A6E-8393-4E8DD82AE129}"/>
              </a:ext>
            </a:extLst>
          </p:cNvPr>
          <p:cNvSpPr txBox="1"/>
          <p:nvPr/>
        </p:nvSpPr>
        <p:spPr>
          <a:xfrm>
            <a:off x="4569558" y="5935913"/>
            <a:ext cx="3052881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메인 그래프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성장율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</a:t>
            </a:r>
            <a:endParaRPr lang="ko-KR" altLang="en-US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7E0D2B-FB82-4488-881A-635539B05EB0}"/>
              </a:ext>
            </a:extLst>
          </p:cNvPr>
          <p:cNvSpPr txBox="1"/>
          <p:nvPr/>
        </p:nvSpPr>
        <p:spPr>
          <a:xfrm>
            <a:off x="3391185" y="1528682"/>
            <a:ext cx="21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④ 메인 그래프</a:t>
            </a:r>
          </a:p>
        </p:txBody>
      </p:sp>
    </p:spTree>
    <p:extLst>
      <p:ext uri="{BB962C8B-B14F-4D97-AF65-F5344CB8AC3E}">
        <p14:creationId xmlns:p14="http://schemas.microsoft.com/office/powerpoint/2010/main" val="31795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343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462212" y="300055"/>
            <a:ext cx="55868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INDEX</a:t>
            </a:r>
            <a:endParaRPr lang="ko-KR" altLang="en-US" sz="45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254257" y="3616398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46AB76-F769-4190-AFDB-DAA1C440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C168B-1360-40BA-9489-6CA6F1908126}"/>
              </a:ext>
            </a:extLst>
          </p:cNvPr>
          <p:cNvSpPr txBox="1"/>
          <p:nvPr/>
        </p:nvSpPr>
        <p:spPr>
          <a:xfrm>
            <a:off x="1462008" y="2573890"/>
            <a:ext cx="113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1B7A9-E98E-481B-80D5-D45F9B61E690}"/>
              </a:ext>
            </a:extLst>
          </p:cNvPr>
          <p:cNvSpPr txBox="1"/>
          <p:nvPr/>
        </p:nvSpPr>
        <p:spPr>
          <a:xfrm>
            <a:off x="3392774" y="2584119"/>
            <a:ext cx="113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6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760E1-9D6A-46C8-94D3-CC276E9480CC}"/>
              </a:ext>
            </a:extLst>
          </p:cNvPr>
          <p:cNvSpPr txBox="1"/>
          <p:nvPr/>
        </p:nvSpPr>
        <p:spPr>
          <a:xfrm>
            <a:off x="5404521" y="2573890"/>
            <a:ext cx="113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A9AC55-7A31-41F9-A321-C636CB5D1DFB}"/>
              </a:ext>
            </a:extLst>
          </p:cNvPr>
          <p:cNvSpPr txBox="1"/>
          <p:nvPr/>
        </p:nvSpPr>
        <p:spPr>
          <a:xfrm>
            <a:off x="9347034" y="2582449"/>
            <a:ext cx="113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37120-8F36-4FDB-83DC-F0C5EB05D2F0}"/>
              </a:ext>
            </a:extLst>
          </p:cNvPr>
          <p:cNvSpPr txBox="1"/>
          <p:nvPr/>
        </p:nvSpPr>
        <p:spPr>
          <a:xfrm>
            <a:off x="7416268" y="2573890"/>
            <a:ext cx="113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37007-5D00-4A92-96D2-DE64B4EE3F8E}"/>
              </a:ext>
            </a:extLst>
          </p:cNvPr>
          <p:cNvSpPr txBox="1"/>
          <p:nvPr/>
        </p:nvSpPr>
        <p:spPr>
          <a:xfrm>
            <a:off x="3093326" y="3720005"/>
            <a:ext cx="1966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886DA-2EB3-4E48-9EB1-CC7CBED9BFE1}"/>
              </a:ext>
            </a:extLst>
          </p:cNvPr>
          <p:cNvSpPr txBox="1"/>
          <p:nvPr/>
        </p:nvSpPr>
        <p:spPr>
          <a:xfrm>
            <a:off x="1580865" y="3719798"/>
            <a:ext cx="888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78536A-9D5C-4931-992E-D924A0EA880F}"/>
              </a:ext>
            </a:extLst>
          </p:cNvPr>
          <p:cNvSpPr txBox="1"/>
          <p:nvPr/>
        </p:nvSpPr>
        <p:spPr>
          <a:xfrm>
            <a:off x="5404521" y="3720005"/>
            <a:ext cx="11372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98F60-F1C9-4FBA-BC9C-F2D768E71714}"/>
              </a:ext>
            </a:extLst>
          </p:cNvPr>
          <p:cNvSpPr txBox="1"/>
          <p:nvPr/>
        </p:nvSpPr>
        <p:spPr>
          <a:xfrm>
            <a:off x="7314334" y="3719798"/>
            <a:ext cx="1341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02848-97F3-4FCB-B38A-B94A803BAD52}"/>
              </a:ext>
            </a:extLst>
          </p:cNvPr>
          <p:cNvSpPr txBox="1"/>
          <p:nvPr/>
        </p:nvSpPr>
        <p:spPr>
          <a:xfrm>
            <a:off x="9440629" y="3719798"/>
            <a:ext cx="9500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Q&amp;A</a:t>
            </a:r>
            <a:endParaRPr lang="ko-KR" altLang="en-US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7729-080F-45E6-8584-9BE740FCB0EC}"/>
              </a:ext>
            </a:extLst>
          </p:cNvPr>
          <p:cNvSpPr txBox="1"/>
          <p:nvPr/>
        </p:nvSpPr>
        <p:spPr>
          <a:xfrm>
            <a:off x="816183" y="4327097"/>
            <a:ext cx="2209406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주제 선정 동기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1E881-4F24-4D7F-9838-060A7949D44F}"/>
              </a:ext>
            </a:extLst>
          </p:cNvPr>
          <p:cNvSpPr txBox="1"/>
          <p:nvPr/>
        </p:nvSpPr>
        <p:spPr>
          <a:xfrm>
            <a:off x="2856698" y="4327097"/>
            <a:ext cx="2209406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수집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전처리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탐색적 데이터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39E3B9-EBAB-4FEC-A175-CDD6E6623D94}"/>
              </a:ext>
            </a:extLst>
          </p:cNvPr>
          <p:cNvSpPr txBox="1"/>
          <p:nvPr/>
        </p:nvSpPr>
        <p:spPr>
          <a:xfrm>
            <a:off x="4846353" y="4340493"/>
            <a:ext cx="2209406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모델링 방법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모델 구축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13E3A-4C91-4816-B082-4731AAFAEDCC}"/>
              </a:ext>
            </a:extLst>
          </p:cNvPr>
          <p:cNvSpPr txBox="1"/>
          <p:nvPr/>
        </p:nvSpPr>
        <p:spPr>
          <a:xfrm>
            <a:off x="6870994" y="4340492"/>
            <a:ext cx="2209406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대시보드 스토리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대시보드 시연 영상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E9834B-53DE-46E7-9767-AAD19D79D578}"/>
              </a:ext>
            </a:extLst>
          </p:cNvPr>
          <p:cNvSpPr txBox="1"/>
          <p:nvPr/>
        </p:nvSpPr>
        <p:spPr>
          <a:xfrm>
            <a:off x="9036858" y="4308949"/>
            <a:ext cx="1728973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APPENDIX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369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8177E8-8065-4134-B8A5-A9A92CFBB231}"/>
              </a:ext>
            </a:extLst>
          </p:cNvPr>
          <p:cNvGrpSpPr/>
          <p:nvPr/>
        </p:nvGrpSpPr>
        <p:grpSpPr>
          <a:xfrm>
            <a:off x="1161644" y="1194734"/>
            <a:ext cx="10166784" cy="4821797"/>
            <a:chOff x="285662" y="1183758"/>
            <a:chExt cx="11068138" cy="52492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A2DFE-A6B8-4E7A-8D5D-817E40A0F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1"/>
            <a:stretch/>
          </p:blipFill>
          <p:spPr>
            <a:xfrm>
              <a:off x="285662" y="1183758"/>
              <a:ext cx="11068138" cy="5249282"/>
            </a:xfrm>
            <a:prstGeom prst="rect">
              <a:avLst/>
            </a:prstGeom>
          </p:spPr>
        </p:pic>
        <p:sp>
          <p:nvSpPr>
            <p:cNvPr id="15" name="Google Shape;381;p28">
              <a:extLst>
                <a:ext uri="{FF2B5EF4-FFF2-40B4-BE49-F238E27FC236}">
                  <a16:creationId xmlns:a16="http://schemas.microsoft.com/office/drawing/2014/main" id="{F993A012-324F-41BF-BBE0-C58DC8AB7142}"/>
                </a:ext>
              </a:extLst>
            </p:cNvPr>
            <p:cNvSpPr/>
            <p:nvPr/>
          </p:nvSpPr>
          <p:spPr>
            <a:xfrm>
              <a:off x="8432729" y="1585272"/>
              <a:ext cx="2884873" cy="3492363"/>
            </a:xfrm>
            <a:prstGeom prst="roundRect">
              <a:avLst>
                <a:gd name="adj" fmla="val 4241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13AF6E-EC6F-4EF8-B6CF-E7A6A049B330}"/>
              </a:ext>
            </a:extLst>
          </p:cNvPr>
          <p:cNvSpPr txBox="1"/>
          <p:nvPr/>
        </p:nvSpPr>
        <p:spPr>
          <a:xfrm>
            <a:off x="4569559" y="6052288"/>
            <a:ext cx="305288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사용자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입력창</a:t>
            </a:r>
            <a:endParaRPr lang="ko-KR" altLang="en-US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C7517-C902-4852-B02F-8CAD947C658D}"/>
              </a:ext>
            </a:extLst>
          </p:cNvPr>
          <p:cNvSpPr txBox="1"/>
          <p:nvPr/>
        </p:nvSpPr>
        <p:spPr>
          <a:xfrm>
            <a:off x="6951518" y="2267331"/>
            <a:ext cx="16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⑤ 사용자 입력</a:t>
            </a:r>
          </a:p>
        </p:txBody>
      </p:sp>
    </p:spTree>
    <p:extLst>
      <p:ext uri="{BB962C8B-B14F-4D97-AF65-F5344CB8AC3E}">
        <p14:creationId xmlns:p14="http://schemas.microsoft.com/office/powerpoint/2010/main" val="6358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57BFA-8B19-4F36-8CB9-18AA749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7270F6-E018-41DD-A2E8-C757E891750E}"/>
              </a:ext>
            </a:extLst>
          </p:cNvPr>
          <p:cNvGrpSpPr/>
          <p:nvPr/>
        </p:nvGrpSpPr>
        <p:grpSpPr>
          <a:xfrm>
            <a:off x="1018999" y="1086886"/>
            <a:ext cx="10301334" cy="4913196"/>
            <a:chOff x="382218" y="1207904"/>
            <a:chExt cx="10990961" cy="52421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2CB80C-2B33-4EDA-A6AC-F982922C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218" y="1207904"/>
              <a:ext cx="10990961" cy="5242112"/>
            </a:xfrm>
            <a:prstGeom prst="rect">
              <a:avLst/>
            </a:prstGeom>
          </p:spPr>
        </p:pic>
        <p:sp>
          <p:nvSpPr>
            <p:cNvPr id="15" name="Google Shape;381;p28">
              <a:extLst>
                <a:ext uri="{FF2B5EF4-FFF2-40B4-BE49-F238E27FC236}">
                  <a16:creationId xmlns:a16="http://schemas.microsoft.com/office/drawing/2014/main" id="{B230726B-3945-4E53-9325-0F820E724DF4}"/>
                </a:ext>
              </a:extLst>
            </p:cNvPr>
            <p:cNvSpPr/>
            <p:nvPr/>
          </p:nvSpPr>
          <p:spPr>
            <a:xfrm>
              <a:off x="8548996" y="5411650"/>
              <a:ext cx="2745137" cy="1024019"/>
            </a:xfrm>
            <a:prstGeom prst="roundRect">
              <a:avLst>
                <a:gd name="adj" fmla="val 0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B4ED15-2BC0-4431-AA50-CA203AD0C751}"/>
              </a:ext>
            </a:extLst>
          </p:cNvPr>
          <p:cNvSpPr txBox="1"/>
          <p:nvPr/>
        </p:nvSpPr>
        <p:spPr>
          <a:xfrm>
            <a:off x="4569559" y="6052288"/>
            <a:ext cx="305288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사용자 입력에 대한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결과창</a:t>
            </a:r>
            <a:endParaRPr lang="ko-KR" altLang="en-US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8C6B5-950E-47C3-AA66-2B2A8D8F0ED8}"/>
              </a:ext>
            </a:extLst>
          </p:cNvPr>
          <p:cNvSpPr txBox="1"/>
          <p:nvPr/>
        </p:nvSpPr>
        <p:spPr>
          <a:xfrm>
            <a:off x="7496348" y="5189940"/>
            <a:ext cx="16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⑥ </a:t>
            </a:r>
            <a:r>
              <a:rPr lang="ko-KR" altLang="en-US" dirty="0" err="1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결과창</a:t>
            </a:r>
            <a:endParaRPr lang="ko-KR" altLang="en-US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4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시연 영상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C01F68-9442-4896-BF0D-4722DB14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데모영상1.5배속">
            <a:hlinkClick r:id="" action="ppaction://media"/>
            <a:extLst>
              <a:ext uri="{FF2B5EF4-FFF2-40B4-BE49-F238E27FC236}">
                <a16:creationId xmlns:a16="http://schemas.microsoft.com/office/drawing/2014/main" id="{BA965283-DF99-4733-A65B-BF8958F62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066" y="1138526"/>
            <a:ext cx="9279134" cy="52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1681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프로젝트를 마치면서</a:t>
            </a:r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...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B2E6F-54B2-4A05-8A6D-431C2DD4BAE8}"/>
              </a:ext>
            </a:extLst>
          </p:cNvPr>
          <p:cNvSpPr txBox="1"/>
          <p:nvPr/>
        </p:nvSpPr>
        <p:spPr>
          <a:xfrm>
            <a:off x="539306" y="1122679"/>
            <a:ext cx="5764444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박도준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"html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웹 기능이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강력하다라는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점을 느낄 수 있었고 다음에는 좀 더 깔끔한 디자인과 기능을 더 배워서 다시한번 대시보드를 그리고 싶습니다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.”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C7C6A-3AF8-4ED0-BB19-7907C73354E5}"/>
              </a:ext>
            </a:extLst>
          </p:cNvPr>
          <p:cNvSpPr txBox="1"/>
          <p:nvPr/>
        </p:nvSpPr>
        <p:spPr>
          <a:xfrm>
            <a:off x="219635" y="3187496"/>
            <a:ext cx="6503994" cy="149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김주현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“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융합을 통해서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프론트엔드와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백엔드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연결 과정을 직접 해보고 실제 사이트들이 어떤 식으로 데이터를 연결시키는지 전체적인 틀을 쉽게 이해할 수 있어 뜻깊었습니다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조원들과  데이터를 가지고 좋은 결과를 얻기 위해 함께 협의하는 과정을 통해 데이터 분석과 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디자인 활동에서는 커뮤니케이션이 가장 중요하다는 것을 알게 되었습니다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.”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A0129-99A0-44B6-9B5E-8C280061F928}"/>
              </a:ext>
            </a:extLst>
          </p:cNvPr>
          <p:cNvSpPr txBox="1"/>
          <p:nvPr/>
        </p:nvSpPr>
        <p:spPr>
          <a:xfrm>
            <a:off x="5095650" y="4356686"/>
            <a:ext cx="7236050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조민경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“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대시보드를 처음 접해봤는데 무척 신기하고 유용하다고 생각이 들었습니다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조원분들도 좋은 분들을 만나서 좋았고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큰 프로젝트라 많이 걱정되고 힘들었는데 마무리되고 나니 뿌듯합니다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”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BA303-AAAF-43BE-A8A5-C6BF87ACD382}"/>
              </a:ext>
            </a:extLst>
          </p:cNvPr>
          <p:cNvSpPr txBox="1"/>
          <p:nvPr/>
        </p:nvSpPr>
        <p:spPr>
          <a:xfrm>
            <a:off x="0" y="5250381"/>
            <a:ext cx="6883400" cy="12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최지욱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“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문제에 대한 뚜렷한 목표와 계획이 있어야 좀 더 효율적으로 프로젝트를 진행 할 수 있다는 것을 느꼈습니다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그리고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과정을 진행을 할 수록 주제와 목표가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복잡해졌는데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그것을 간단하고 명료하게 정리하고 이해하는 것이 중요하다는 것을 느꼈습니다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.”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1D6C2-AC84-4F84-9BC5-9FC599F71997}"/>
              </a:ext>
            </a:extLst>
          </p:cNvPr>
          <p:cNvSpPr txBox="1"/>
          <p:nvPr/>
        </p:nvSpPr>
        <p:spPr>
          <a:xfrm>
            <a:off x="5245313" y="1937306"/>
            <a:ext cx="6936723" cy="13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김기쁨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“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크롤링부터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모델을 조사해오는 작업과 대시보드까지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분석의 전 과정을 경험하는 유익한 시간이었다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특히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팀원 모두가 맡은 역할을 성실히 임해 보람 있는 시간을 보냈다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비록 시간의 제약으로 몇가지 아쉬운 점이 있지만 우리 팀은 이 점을 상쇄할 만큼 스토리텔링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자료조사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전처리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모델링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시각화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대시보드 모든 과정을 빠트리지 않고 꼼꼼히 챙기며 값진 경험을 얻어냈고 이 점에서 뿌듯함을 느낀다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.”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420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5269402" y="2600965"/>
            <a:ext cx="2143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4335855" y="2874119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03F07C-EE4B-4852-A6EB-D66DE465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769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7BD466-ADFC-4186-8A1B-5B17F9FBC847}"/>
              </a:ext>
            </a:extLst>
          </p:cNvPr>
          <p:cNvSpPr/>
          <p:nvPr/>
        </p:nvSpPr>
        <p:spPr>
          <a:xfrm>
            <a:off x="0" y="0"/>
            <a:ext cx="12192000" cy="4321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F1C855C-07B7-45F6-8111-7D75863859CF}"/>
              </a:ext>
            </a:extLst>
          </p:cNvPr>
          <p:cNvCxnSpPr/>
          <p:nvPr/>
        </p:nvCxnSpPr>
        <p:spPr>
          <a:xfrm>
            <a:off x="0" y="4321236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3" name="그룹 1003"/>
          <p:cNvGrpSpPr/>
          <p:nvPr/>
        </p:nvGrpSpPr>
        <p:grpSpPr>
          <a:xfrm>
            <a:off x="0" y="0"/>
            <a:ext cx="4114286" cy="3507429"/>
            <a:chOff x="0" y="0"/>
            <a:chExt cx="8228571" cy="7014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228571" cy="7014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9179" y="0"/>
            <a:ext cx="4114286" cy="3507429"/>
            <a:chOff x="16262766" y="0"/>
            <a:chExt cx="8228571" cy="7014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2766" y="0"/>
              <a:ext cx="8228571" cy="7014857"/>
            </a:xfrm>
            <a:prstGeom prst="rect">
              <a:avLst/>
            </a:prstGeom>
          </p:spPr>
        </p:pic>
      </p:grpSp>
      <p:grpSp>
        <p:nvGrpSpPr>
          <p:cNvPr id="63" name="Google Shape;96;p14">
            <a:extLst>
              <a:ext uri="{FF2B5EF4-FFF2-40B4-BE49-F238E27FC236}">
                <a16:creationId xmlns:a16="http://schemas.microsoft.com/office/drawing/2014/main" id="{C9443041-2B44-4484-BC62-121635242E44}"/>
              </a:ext>
            </a:extLst>
          </p:cNvPr>
          <p:cNvGrpSpPr/>
          <p:nvPr/>
        </p:nvGrpSpPr>
        <p:grpSpPr>
          <a:xfrm>
            <a:off x="394809" y="4632627"/>
            <a:ext cx="415910" cy="175612"/>
            <a:chOff x="518685" y="5627247"/>
            <a:chExt cx="415910" cy="175612"/>
          </a:xfrm>
        </p:grpSpPr>
        <p:sp>
          <p:nvSpPr>
            <p:cNvPr id="65" name="Google Shape;97;p14">
              <a:extLst>
                <a:ext uri="{FF2B5EF4-FFF2-40B4-BE49-F238E27FC236}">
                  <a16:creationId xmlns:a16="http://schemas.microsoft.com/office/drawing/2014/main" id="{7F4F3497-AF5D-4AFE-A00C-38255A55514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98;p14">
              <a:extLst>
                <a:ext uri="{FF2B5EF4-FFF2-40B4-BE49-F238E27FC236}">
                  <a16:creationId xmlns:a16="http://schemas.microsoft.com/office/drawing/2014/main" id="{5D16C774-A432-4C88-BFAF-0767104535F1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99;p14">
              <a:extLst>
                <a:ext uri="{FF2B5EF4-FFF2-40B4-BE49-F238E27FC236}">
                  <a16:creationId xmlns:a16="http://schemas.microsoft.com/office/drawing/2014/main" id="{D4457F2F-56B9-4EFA-8AB3-C4E63004D351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100;p14">
              <a:extLst>
                <a:ext uri="{FF2B5EF4-FFF2-40B4-BE49-F238E27FC236}">
                  <a16:creationId xmlns:a16="http://schemas.microsoft.com/office/drawing/2014/main" id="{BB3F97C6-2CE1-4A87-991A-91F2C86E2AB0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7C263F00-35C3-48C1-B32B-36E93F96A960}"/>
              </a:ext>
            </a:extLst>
          </p:cNvPr>
          <p:cNvSpPr/>
          <p:nvPr/>
        </p:nvSpPr>
        <p:spPr>
          <a:xfrm>
            <a:off x="1170376" y="4175753"/>
            <a:ext cx="326136" cy="3261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1006">
            <a:extLst>
              <a:ext uri="{FF2B5EF4-FFF2-40B4-BE49-F238E27FC236}">
                <a16:creationId xmlns:a16="http://schemas.microsoft.com/office/drawing/2014/main" id="{BA79E5F4-8FBD-4506-A3D1-5F7839F91395}"/>
              </a:ext>
            </a:extLst>
          </p:cNvPr>
          <p:cNvGrpSpPr/>
          <p:nvPr/>
        </p:nvGrpSpPr>
        <p:grpSpPr>
          <a:xfrm>
            <a:off x="2488891" y="1714334"/>
            <a:ext cx="2473703" cy="800398"/>
            <a:chOff x="4279531" y="3428668"/>
            <a:chExt cx="4947405" cy="1600796"/>
          </a:xfrm>
        </p:grpSpPr>
        <p:grpSp>
          <p:nvGrpSpPr>
            <p:cNvPr id="57" name="그룹 1007">
              <a:extLst>
                <a:ext uri="{FF2B5EF4-FFF2-40B4-BE49-F238E27FC236}">
                  <a16:creationId xmlns:a16="http://schemas.microsoft.com/office/drawing/2014/main" id="{CBF33985-C47C-4CC0-AAC9-8BEE808A308C}"/>
                </a:ext>
              </a:extLst>
            </p:cNvPr>
            <p:cNvGrpSpPr/>
            <p:nvPr/>
          </p:nvGrpSpPr>
          <p:grpSpPr>
            <a:xfrm>
              <a:off x="6349543" y="1848663"/>
              <a:ext cx="807382" cy="4882555"/>
              <a:chOff x="6349543" y="1848663"/>
              <a:chExt cx="807382" cy="4882555"/>
            </a:xfrm>
          </p:grpSpPr>
          <p:pic>
            <p:nvPicPr>
              <p:cNvPr id="68" name="Object 17">
                <a:extLst>
                  <a:ext uri="{FF2B5EF4-FFF2-40B4-BE49-F238E27FC236}">
                    <a16:creationId xmlns:a16="http://schemas.microsoft.com/office/drawing/2014/main" id="{CE93861E-9516-4D6F-BDCF-F78A4509C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880000">
                <a:off x="6349543" y="1848663"/>
                <a:ext cx="807382" cy="4882555"/>
              </a:xfrm>
              <a:prstGeom prst="rect">
                <a:avLst/>
              </a:prstGeom>
            </p:spPr>
          </p:pic>
        </p:grpSp>
        <p:pic>
          <p:nvPicPr>
            <p:cNvPr id="59" name="Object 19">
              <a:extLst>
                <a:ext uri="{FF2B5EF4-FFF2-40B4-BE49-F238E27FC236}">
                  <a16:creationId xmlns:a16="http://schemas.microsoft.com/office/drawing/2014/main" id="{F583F8F4-3850-4005-91C1-D50813CE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80000">
              <a:off x="4814782" y="3971872"/>
              <a:ext cx="3602429" cy="656945"/>
            </a:xfrm>
            <a:prstGeom prst="rect">
              <a:avLst/>
            </a:prstGeom>
          </p:spPr>
        </p:pic>
        <p:grpSp>
          <p:nvGrpSpPr>
            <p:cNvPr id="61" name="그룹 1008">
              <a:extLst>
                <a:ext uri="{FF2B5EF4-FFF2-40B4-BE49-F238E27FC236}">
                  <a16:creationId xmlns:a16="http://schemas.microsoft.com/office/drawing/2014/main" id="{FB8E1E57-E4D8-447A-98B2-DC891131B76A}"/>
                </a:ext>
              </a:extLst>
            </p:cNvPr>
            <p:cNvGrpSpPr/>
            <p:nvPr/>
          </p:nvGrpSpPr>
          <p:grpSpPr>
            <a:xfrm>
              <a:off x="8366920" y="3536390"/>
              <a:ext cx="630602" cy="688633"/>
              <a:chOff x="8366920" y="3536390"/>
              <a:chExt cx="630602" cy="688633"/>
            </a:xfrm>
          </p:grpSpPr>
          <p:pic>
            <p:nvPicPr>
              <p:cNvPr id="64" name="Object 21">
                <a:extLst>
                  <a:ext uri="{FF2B5EF4-FFF2-40B4-BE49-F238E27FC236}">
                    <a16:creationId xmlns:a16="http://schemas.microsoft.com/office/drawing/2014/main" id="{DC34EDD6-FCE6-445C-BD96-0F09A4455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8366920" y="3536390"/>
                <a:ext cx="630602" cy="688633"/>
              </a:xfrm>
              <a:prstGeom prst="rect">
                <a:avLst/>
              </a:prstGeom>
            </p:spPr>
          </p:pic>
        </p:grpSp>
      </p:grpSp>
      <p:grpSp>
        <p:nvGrpSpPr>
          <p:cNvPr id="71" name="그룹 1009">
            <a:extLst>
              <a:ext uri="{FF2B5EF4-FFF2-40B4-BE49-F238E27FC236}">
                <a16:creationId xmlns:a16="http://schemas.microsoft.com/office/drawing/2014/main" id="{5D20BFFC-5E5C-44F4-B5CD-D7689C460EB4}"/>
              </a:ext>
            </a:extLst>
          </p:cNvPr>
          <p:cNvGrpSpPr/>
          <p:nvPr/>
        </p:nvGrpSpPr>
        <p:grpSpPr>
          <a:xfrm>
            <a:off x="7905566" y="2791072"/>
            <a:ext cx="2107052" cy="1100620"/>
            <a:chOff x="14868155" y="6961905"/>
            <a:chExt cx="4214104" cy="2201240"/>
          </a:xfrm>
        </p:grpSpPr>
        <p:grpSp>
          <p:nvGrpSpPr>
            <p:cNvPr id="72" name="그룹 1010">
              <a:extLst>
                <a:ext uri="{FF2B5EF4-FFF2-40B4-BE49-F238E27FC236}">
                  <a16:creationId xmlns:a16="http://schemas.microsoft.com/office/drawing/2014/main" id="{4973854B-4730-44C0-B83C-B03FF0881A54}"/>
                </a:ext>
              </a:extLst>
            </p:cNvPr>
            <p:cNvGrpSpPr/>
            <p:nvPr/>
          </p:nvGrpSpPr>
          <p:grpSpPr>
            <a:xfrm>
              <a:off x="18055390" y="6961905"/>
              <a:ext cx="1026870" cy="2201240"/>
              <a:chOff x="18055390" y="6961905"/>
              <a:chExt cx="1026870" cy="2201240"/>
            </a:xfrm>
          </p:grpSpPr>
          <p:pic>
            <p:nvPicPr>
              <p:cNvPr id="82" name="Object 26">
                <a:extLst>
                  <a:ext uri="{FF2B5EF4-FFF2-40B4-BE49-F238E27FC236}">
                    <a16:creationId xmlns:a16="http://schemas.microsoft.com/office/drawing/2014/main" id="{8354E8B0-C2AF-419F-88F6-927989940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55390" y="6961905"/>
                <a:ext cx="1026870" cy="2201240"/>
              </a:xfrm>
              <a:prstGeom prst="rect">
                <a:avLst/>
              </a:prstGeom>
            </p:spPr>
          </p:pic>
        </p:grpSp>
        <p:grpSp>
          <p:nvGrpSpPr>
            <p:cNvPr id="73" name="그룹 1011">
              <a:extLst>
                <a:ext uri="{FF2B5EF4-FFF2-40B4-BE49-F238E27FC236}">
                  <a16:creationId xmlns:a16="http://schemas.microsoft.com/office/drawing/2014/main" id="{059A3DC6-2989-47DF-BAE4-20E6E05F8681}"/>
                </a:ext>
              </a:extLst>
            </p:cNvPr>
            <p:cNvGrpSpPr/>
            <p:nvPr/>
          </p:nvGrpSpPr>
          <p:grpSpPr>
            <a:xfrm>
              <a:off x="14868155" y="7094324"/>
              <a:ext cx="3058175" cy="677761"/>
              <a:chOff x="14868155" y="7094324"/>
              <a:chExt cx="3058175" cy="677761"/>
            </a:xfrm>
          </p:grpSpPr>
          <p:grpSp>
            <p:nvGrpSpPr>
              <p:cNvPr id="74" name="그룹 1012">
                <a:extLst>
                  <a:ext uri="{FF2B5EF4-FFF2-40B4-BE49-F238E27FC236}">
                    <a16:creationId xmlns:a16="http://schemas.microsoft.com/office/drawing/2014/main" id="{3B7849EA-4A14-46DE-8CD6-C1C145FB859D}"/>
                  </a:ext>
                </a:extLst>
              </p:cNvPr>
              <p:cNvGrpSpPr/>
              <p:nvPr/>
            </p:nvGrpSpPr>
            <p:grpSpPr>
              <a:xfrm>
                <a:off x="15652310" y="7094324"/>
                <a:ext cx="705711" cy="677761"/>
                <a:chOff x="15652310" y="7094324"/>
                <a:chExt cx="705711" cy="677761"/>
              </a:xfrm>
            </p:grpSpPr>
            <p:pic>
              <p:nvPicPr>
                <p:cNvPr id="81" name="Object 30">
                  <a:extLst>
                    <a:ext uri="{FF2B5EF4-FFF2-40B4-BE49-F238E27FC236}">
                      <a16:creationId xmlns:a16="http://schemas.microsoft.com/office/drawing/2014/main" id="{F522DD1C-D332-493F-89BE-7653E9E7A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652310" y="7094324"/>
                  <a:ext cx="705711" cy="677761"/>
                </a:xfrm>
                <a:prstGeom prst="rect">
                  <a:avLst/>
                </a:prstGeom>
              </p:spPr>
            </p:pic>
          </p:grpSp>
          <p:grpSp>
            <p:nvGrpSpPr>
              <p:cNvPr id="75" name="그룹 1013">
                <a:extLst>
                  <a:ext uri="{FF2B5EF4-FFF2-40B4-BE49-F238E27FC236}">
                    <a16:creationId xmlns:a16="http://schemas.microsoft.com/office/drawing/2014/main" id="{7B31A4AF-1252-496A-AE23-2C9427C07B48}"/>
                  </a:ext>
                </a:extLst>
              </p:cNvPr>
              <p:cNvGrpSpPr/>
              <p:nvPr/>
            </p:nvGrpSpPr>
            <p:grpSpPr>
              <a:xfrm>
                <a:off x="14868155" y="7094324"/>
                <a:ext cx="705711" cy="677761"/>
                <a:chOff x="14868155" y="7094324"/>
                <a:chExt cx="705711" cy="677761"/>
              </a:xfrm>
            </p:grpSpPr>
            <p:pic>
              <p:nvPicPr>
                <p:cNvPr id="80" name="Object 33">
                  <a:extLst>
                    <a:ext uri="{FF2B5EF4-FFF2-40B4-BE49-F238E27FC236}">
                      <a16:creationId xmlns:a16="http://schemas.microsoft.com/office/drawing/2014/main" id="{F1F5C5F7-DD41-423E-BE93-46D36FB065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868155" y="7094324"/>
                  <a:ext cx="705711" cy="677761"/>
                </a:xfrm>
                <a:prstGeom prst="rect">
                  <a:avLst/>
                </a:prstGeom>
              </p:spPr>
            </p:pic>
          </p:grpSp>
          <p:grpSp>
            <p:nvGrpSpPr>
              <p:cNvPr id="76" name="그룹 1014">
                <a:extLst>
                  <a:ext uri="{FF2B5EF4-FFF2-40B4-BE49-F238E27FC236}">
                    <a16:creationId xmlns:a16="http://schemas.microsoft.com/office/drawing/2014/main" id="{144059FB-D110-4BB9-832C-7F6726A9A7BC}"/>
                  </a:ext>
                </a:extLst>
              </p:cNvPr>
              <p:cNvGrpSpPr/>
              <p:nvPr/>
            </p:nvGrpSpPr>
            <p:grpSpPr>
              <a:xfrm>
                <a:off x="17220619" y="7094324"/>
                <a:ext cx="705711" cy="677761"/>
                <a:chOff x="17220619" y="7094324"/>
                <a:chExt cx="705711" cy="677761"/>
              </a:xfrm>
            </p:grpSpPr>
            <p:pic>
              <p:nvPicPr>
                <p:cNvPr id="79" name="Object 36">
                  <a:extLst>
                    <a:ext uri="{FF2B5EF4-FFF2-40B4-BE49-F238E27FC236}">
                      <a16:creationId xmlns:a16="http://schemas.microsoft.com/office/drawing/2014/main" id="{B88CC09E-BBF4-4FBE-BB0E-5A18EE4F5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220619" y="7094324"/>
                  <a:ext cx="705711" cy="677761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1015">
                <a:extLst>
                  <a:ext uri="{FF2B5EF4-FFF2-40B4-BE49-F238E27FC236}">
                    <a16:creationId xmlns:a16="http://schemas.microsoft.com/office/drawing/2014/main" id="{C357583C-E47B-40ED-9C63-8B184BF7F8FF}"/>
                  </a:ext>
                </a:extLst>
              </p:cNvPr>
              <p:cNvGrpSpPr/>
              <p:nvPr/>
            </p:nvGrpSpPr>
            <p:grpSpPr>
              <a:xfrm>
                <a:off x="16436465" y="7094324"/>
                <a:ext cx="705711" cy="677761"/>
                <a:chOff x="16436465" y="7094324"/>
                <a:chExt cx="705711" cy="677761"/>
              </a:xfrm>
            </p:grpSpPr>
            <p:pic>
              <p:nvPicPr>
                <p:cNvPr id="78" name="Object 39">
                  <a:extLst>
                    <a:ext uri="{FF2B5EF4-FFF2-40B4-BE49-F238E27FC236}">
                      <a16:creationId xmlns:a16="http://schemas.microsoft.com/office/drawing/2014/main" id="{640C7ACE-369F-48E6-B90F-A23831981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436465" y="7094324"/>
                  <a:ext cx="705711" cy="6777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C3378B-D0F7-46A6-98A6-CB072710F765}"/>
              </a:ext>
            </a:extLst>
          </p:cNvPr>
          <p:cNvSpPr txBox="1"/>
          <p:nvPr/>
        </p:nvSpPr>
        <p:spPr>
          <a:xfrm>
            <a:off x="4142558" y="2389821"/>
            <a:ext cx="403645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A4555-6227-494D-B5F9-85B984D8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71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672738" y="2600965"/>
            <a:ext cx="4028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</a:t>
            </a:r>
            <a:endParaRPr lang="ko-KR" alt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3858183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53C6D-8B65-4B5D-8310-2FB53A62C0D2}"/>
              </a:ext>
            </a:extLst>
          </p:cNvPr>
          <p:cNvSpPr txBox="1"/>
          <p:nvPr/>
        </p:nvSpPr>
        <p:spPr>
          <a:xfrm>
            <a:off x="5573494" y="3699171"/>
            <a:ext cx="118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추가 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70AB60-FFBA-4284-8540-EF1C749B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35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데이터셋 컬럼 설명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B49AF-B1A4-490F-9B11-398434D2D649}"/>
              </a:ext>
            </a:extLst>
          </p:cNvPr>
          <p:cNvSpPr txBox="1"/>
          <p:nvPr/>
        </p:nvSpPr>
        <p:spPr>
          <a:xfrm>
            <a:off x="1495135" y="1160195"/>
            <a:ext cx="5501264" cy="537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Trending_time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트렌딩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랭크에 등록된 날짜와 시간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Trending_year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Trending_month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월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Trending_date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일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title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동영상 제목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time_differ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(trending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날짜 기준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 동영상과의 시간 차이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첫 영상은 영상 업로드 날짜로부터의 기간 차이를 의미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views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동영상의 조회수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(trending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날짜 기준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 동영상과의 조회수 차이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view_growth_ratio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(trending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날짜 기준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 동영상에 대한 조회수 증가 비율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next_trending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다음에 해당 영상이 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랭크에 포함되었는지 유무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first_view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trending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랭크에 처음 등록되었을 때의 조회수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video_order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동일한 영상들의 순서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question_mark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물음표가 포함되었는지 유무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exclamation_mark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느낌표가 포함되었는지 유무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channel_title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채널 이름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category_id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카테고리 구분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동영상이 </a:t>
            </a:r>
            <a:r>
              <a:rPr lang="ko-KR" altLang="en-US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업로드된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날짜와 시간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publish_year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publish_month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월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publish_date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일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publish_hour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시간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publish_day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요일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4D9A8-32A4-4063-82FC-73203CAA6173}"/>
              </a:ext>
            </a:extLst>
          </p:cNvPr>
          <p:cNvSpPr txBox="1"/>
          <p:nvPr/>
        </p:nvSpPr>
        <p:spPr>
          <a:xfrm>
            <a:off x="6690736" y="1138526"/>
            <a:ext cx="5501264" cy="4917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likes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좋아요 수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dislikes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싫어요 수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comment_count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댓글 수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ratings_disabled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평점 매기기 가능 유무</a:t>
            </a:r>
            <a:endParaRPr lang="en-US" altLang="ko-KR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subscriberNum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구독자 수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userCreated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계정 생성일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created_year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userCreated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created_month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userCreated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월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created_date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userCreated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일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daysfrom_created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계정이 생성된 날과 영상이 </a:t>
            </a:r>
            <a:r>
              <a:rPr lang="ko-KR" altLang="en-US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업로드된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날의 시간 차이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daysfrom_publish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trending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등록된 날과 영상이 </a:t>
            </a:r>
            <a:r>
              <a:rPr lang="ko-KR" altLang="en-US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업로드된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날의 시간 차이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publish_pm10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업로드일 기준 미세먼지 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pm10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publish_weather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업로드일 기준 날씨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publish_pm2.5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업로드일 기준 미세먼지 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pm2.5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publish_finedust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업로드일 기준 미세먼지 수준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t_yester_pm10 : trending date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전날 기준 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pm10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t_yester_weather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trending date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전날 기준 날씨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t_yester_pm2.5 : trending date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전날 기준 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pm2.5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y_finedust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trending date 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전날 기준 미세먼지 수준</a:t>
            </a:r>
            <a:endParaRPr lang="en-US" altLang="ko-KR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날씨 관련 컬럼들은 생략</a:t>
            </a:r>
            <a:r>
              <a:rPr lang="en-US" altLang="ko-KR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t_</a:t>
            </a:r>
            <a:r>
              <a: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 붙은 컬럼들은 전날 날씨 데이터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358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8510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날씨데이터 및 미세먼지 데이터 분류 기준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365D24-B365-42E2-98FA-60FD2EDB59F0}"/>
              </a:ext>
            </a:extLst>
          </p:cNvPr>
          <p:cNvSpPr txBox="1"/>
          <p:nvPr/>
        </p:nvSpPr>
        <p:spPr>
          <a:xfrm>
            <a:off x="983185" y="1496025"/>
            <a:ext cx="403331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맑음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 변수가 값이 0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이여야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함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10분 최다 강수량(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1시간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최다강수량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일강수량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아래변수가 5 이상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1시간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최다일사량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(MJ/m2)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합계 일사량(MJ/m2)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 변수가 맑음(0~2), 구름조금(3~5) 이하일때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전운량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(1/10)</a:t>
            </a:r>
            <a:endParaRPr lang="en-US" altLang="ko-KR" sz="11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ko-KR" altLang="en-US" sz="11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흐림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구름많음(6~8), 흐림(9~10이상)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 변수가 값이 0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이여야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함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10분 최다 강수량(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1시간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최다강수량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일강수량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 변수가 구름많음(6~8), 흐림(9~10이상) 이상일때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전운량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(1/10)</a:t>
            </a:r>
          </a:p>
          <a:p>
            <a:endParaRPr lang="ko-KR" altLang="en-US" sz="11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비, 눈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 변수가 값이 0 초과여야 함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강수 계속시간(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hr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10분 최다 강수량(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1시간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최다강수량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일강수량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일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최심신적설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일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최심적설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cm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아래 변수가 구름많음(6~8), 흐림(9~10이상) 이상일때</a:t>
            </a:r>
          </a:p>
          <a:p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</a:t>
            </a:r>
            <a:r>
              <a:rPr lang="ko-KR" altLang="en-US" sz="11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전운량</a:t>
            </a:r>
            <a:r>
              <a:rPr lang="ko-KR" altLang="en-US" sz="11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(1/10)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310CD-6E9D-408D-8F53-312FD66F0338}"/>
              </a:ext>
            </a:extLst>
          </p:cNvPr>
          <p:cNvSpPr txBox="1"/>
          <p:nvPr/>
        </p:nvSpPr>
        <p:spPr>
          <a:xfrm>
            <a:off x="983184" y="1019346"/>
            <a:ext cx="29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기준 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전문가 의견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13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B7BE12-65E6-4D2D-8B8B-A650EF8E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56" y="2380226"/>
            <a:ext cx="5817547" cy="33206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6138D7-6CAE-4E50-B179-397D04A0FC87}"/>
              </a:ext>
            </a:extLst>
          </p:cNvPr>
          <p:cNvSpPr txBox="1"/>
          <p:nvPr/>
        </p:nvSpPr>
        <p:spPr>
          <a:xfrm>
            <a:off x="5701656" y="1599591"/>
            <a:ext cx="283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기준 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정책위키 참고</a:t>
            </a:r>
            <a:r>
              <a:rPr lang="en-US" altLang="ko-KR" sz="13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13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3722F8-57D3-478D-9BB0-D7EAD24B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53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802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물음표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느낌표 유무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카테고리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A68B425A-4733-49D9-807B-04343DEB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0" y="2133600"/>
            <a:ext cx="3448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9A7FD72-E549-46D9-B283-59A14221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60" y="2133600"/>
            <a:ext cx="3448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C90EEF-88FE-49A1-ABDF-8AA7317127C7}"/>
              </a:ext>
            </a:extLst>
          </p:cNvPr>
          <p:cNvSpPr txBox="1"/>
          <p:nvPr/>
        </p:nvSpPr>
        <p:spPr>
          <a:xfrm>
            <a:off x="1108799" y="5558590"/>
            <a:ext cx="6089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높은 영상들이 물음표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(?)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와 느낌표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(!)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많이 쓰지 않음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73E4D-62ED-4BB4-8DB4-D347FEAFFB80}"/>
              </a:ext>
            </a:extLst>
          </p:cNvPr>
          <p:cNvSpPr txBox="1"/>
          <p:nvPr/>
        </p:nvSpPr>
        <p:spPr>
          <a:xfrm>
            <a:off x="7703110" y="5402180"/>
            <a:ext cx="439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10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번 카테고리의 동영상들이 조회수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많음 </a:t>
            </a:r>
          </a:p>
        </p:txBody>
      </p:sp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E8D4B265-E5E8-42E2-8E5A-055B5F117A5B}"/>
              </a:ext>
            </a:extLst>
          </p:cNvPr>
          <p:cNvSpPr/>
          <p:nvPr/>
        </p:nvSpPr>
        <p:spPr>
          <a:xfrm rot="16200000">
            <a:off x="4097905" y="4166566"/>
            <a:ext cx="173813" cy="1388989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8E10C-9502-4D7E-8B8A-A3CA49FBCC02}"/>
              </a:ext>
            </a:extLst>
          </p:cNvPr>
          <p:cNvSpPr txBox="1"/>
          <p:nvPr/>
        </p:nvSpPr>
        <p:spPr>
          <a:xfrm rot="16200000">
            <a:off x="-234086" y="3107504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85CD8-4E57-4176-9A66-5DC30C355005}"/>
              </a:ext>
            </a:extLst>
          </p:cNvPr>
          <p:cNvSpPr txBox="1"/>
          <p:nvPr/>
        </p:nvSpPr>
        <p:spPr>
          <a:xfrm rot="16200000">
            <a:off x="3639824" y="3107504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17F840-B821-4F39-95F2-116B363BD202}"/>
              </a:ext>
            </a:extLst>
          </p:cNvPr>
          <p:cNvGrpSpPr/>
          <p:nvPr/>
        </p:nvGrpSpPr>
        <p:grpSpPr>
          <a:xfrm>
            <a:off x="7995519" y="2133600"/>
            <a:ext cx="3694271" cy="2514600"/>
            <a:chOff x="7995519" y="2133600"/>
            <a:chExt cx="3694271" cy="2514600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6079F13-6D99-4D6E-A7A2-146AD71E6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740" y="2133600"/>
              <a:ext cx="3448050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8A9008-6E79-43C5-BA3C-DE96D9839737}"/>
                </a:ext>
              </a:extLst>
            </p:cNvPr>
            <p:cNvSpPr txBox="1"/>
            <p:nvPr/>
          </p:nvSpPr>
          <p:spPr>
            <a:xfrm rot="16200000">
              <a:off x="7524904" y="3107504"/>
              <a:ext cx="1187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view_growth</a:t>
              </a:r>
              <a:endParaRPr lang="ko-KR" altLang="en-US" sz="1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ACC972-9ACF-466C-A9A6-E0BB5C49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8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454370" y="2600965"/>
            <a:ext cx="4028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소개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3639815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53C6D-8B65-4B5D-8310-2FB53A62C0D2}"/>
              </a:ext>
            </a:extLst>
          </p:cNvPr>
          <p:cNvSpPr txBox="1"/>
          <p:nvPr/>
        </p:nvSpPr>
        <p:spPr>
          <a:xfrm>
            <a:off x="4788414" y="3699171"/>
            <a:ext cx="253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주제 및 데이터 셋 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8E8E9C-D75B-4D41-A7AE-A12B6D44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35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966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likes, dislikes, </a:t>
            </a:r>
            <a:r>
              <a:rPr lang="en-US" altLang="ko-KR" sz="23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comment_count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8BE5E9DB-339D-4301-81BF-915172B20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0" y="2109787"/>
            <a:ext cx="34480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F51F59A-78E6-4699-BDBB-5DA817D7A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25" y="2109787"/>
            <a:ext cx="34766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4FCD7A3-4C36-4EE6-BDE9-DDFD5253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95" y="2042770"/>
            <a:ext cx="3623211" cy="27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5648C5-A3E2-4AAE-A36A-16AFF93210B0}"/>
              </a:ext>
            </a:extLst>
          </p:cNvPr>
          <p:cNvSpPr txBox="1"/>
          <p:nvPr/>
        </p:nvSpPr>
        <p:spPr>
          <a:xfrm>
            <a:off x="3022600" y="5678266"/>
            <a:ext cx="614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likes, dislikes, </a:t>
            </a:r>
            <a:r>
              <a:rPr lang="en-US" altLang="ko-KR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comment_count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분포 밀집 모양이 비슷함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C53446-02E0-4AE4-B878-9C254BED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8F99E-03D8-42A8-BD45-6303F3A84D3C}"/>
              </a:ext>
            </a:extLst>
          </p:cNvPr>
          <p:cNvSpPr txBox="1"/>
          <p:nvPr/>
        </p:nvSpPr>
        <p:spPr>
          <a:xfrm rot="16200000">
            <a:off x="-250981" y="3120072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471A0-A16A-47CE-9573-1EFC0CE72DA1}"/>
              </a:ext>
            </a:extLst>
          </p:cNvPr>
          <p:cNvSpPr txBox="1"/>
          <p:nvPr/>
        </p:nvSpPr>
        <p:spPr>
          <a:xfrm rot="16200000">
            <a:off x="3685360" y="3120071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81D0D-B891-4464-9B4F-4C327DF2A170}"/>
              </a:ext>
            </a:extLst>
          </p:cNvPr>
          <p:cNvSpPr txBox="1"/>
          <p:nvPr/>
        </p:nvSpPr>
        <p:spPr>
          <a:xfrm rot="16200000">
            <a:off x="7500449" y="3120072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527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934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 조회수 증가율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미세먼지 예보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39C63A4-5A03-4433-933A-5A2FC612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99" y="900127"/>
            <a:ext cx="3404663" cy="5177119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0BCE74-84A1-4832-BFC4-C1293419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093" y="1350079"/>
            <a:ext cx="3786469" cy="4458075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A4BF7-CE7A-4468-8533-39529C73D7F9}"/>
              </a:ext>
            </a:extLst>
          </p:cNvPr>
          <p:cNvSpPr txBox="1"/>
          <p:nvPr/>
        </p:nvSpPr>
        <p:spPr>
          <a:xfrm>
            <a:off x="1673038" y="6155532"/>
            <a:ext cx="4625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날씨 구분에 따른 평균 조회수 증가 비율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A109C-86C7-44B4-94EF-C9F0C9322213}"/>
              </a:ext>
            </a:extLst>
          </p:cNvPr>
          <p:cNvSpPr txBox="1"/>
          <p:nvPr/>
        </p:nvSpPr>
        <p:spPr>
          <a:xfrm>
            <a:off x="6350536" y="6201698"/>
            <a:ext cx="4625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영상 전날 미세먼지 예보 구분에 따른 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조회수와 평균 조회수 차이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72FE2-9290-4FC2-AE87-815643F26DF6}"/>
              </a:ext>
            </a:extLst>
          </p:cNvPr>
          <p:cNvSpPr txBox="1"/>
          <p:nvPr/>
        </p:nvSpPr>
        <p:spPr>
          <a:xfrm>
            <a:off x="935262" y="1168913"/>
            <a:ext cx="1187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826339-93E9-4DAF-AD68-1AC9A9CF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22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90312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계정 생성일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계정 생성 후의 기간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Picture 4">
            <a:extLst>
              <a:ext uri="{FF2B5EF4-FFF2-40B4-BE49-F238E27FC236}">
                <a16:creationId xmlns:a16="http://schemas.microsoft.com/office/drawing/2014/main" id="{2C39013D-6F59-4035-93B9-CAA13AF7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604" y="3525764"/>
            <a:ext cx="3667899" cy="25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E8886BF-5B5F-46DB-8E0B-C6BB7686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5" y="1210105"/>
            <a:ext cx="3822906" cy="269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DC96FF-D0A2-41A9-A41D-2FA13AF9BE37}"/>
              </a:ext>
            </a:extLst>
          </p:cNvPr>
          <p:cNvSpPr txBox="1"/>
          <p:nvPr/>
        </p:nvSpPr>
        <p:spPr>
          <a:xfrm>
            <a:off x="3357731" y="6255241"/>
            <a:ext cx="787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큰 영상들의 계정은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2016-2017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과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2019-2020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사이에 생성됨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65108-798A-415E-A519-F7E508E56ABD}"/>
              </a:ext>
            </a:extLst>
          </p:cNvPr>
          <p:cNvSpPr txBox="1"/>
          <p:nvPr/>
        </p:nvSpPr>
        <p:spPr>
          <a:xfrm>
            <a:off x="123078" y="4088164"/>
            <a:ext cx="464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큰 영상들의 계정은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생성된지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년 이내임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0EA77-596C-4BE4-A974-1D1D50FE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4D975-E661-4CB5-BD21-1BE33F323F1F}"/>
              </a:ext>
            </a:extLst>
          </p:cNvPr>
          <p:cNvSpPr txBox="1"/>
          <p:nvPr/>
        </p:nvSpPr>
        <p:spPr>
          <a:xfrm rot="16200000">
            <a:off x="3865473" y="4697205"/>
            <a:ext cx="1064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3D5413-C25F-448F-A6E7-06EC96399BCD}"/>
              </a:ext>
            </a:extLst>
          </p:cNvPr>
          <p:cNvSpPr txBox="1"/>
          <p:nvPr/>
        </p:nvSpPr>
        <p:spPr>
          <a:xfrm rot="16200000">
            <a:off x="-216086" y="2247594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5F9DE-82C3-437D-8CF2-02D843AEC335}"/>
              </a:ext>
            </a:extLst>
          </p:cNvPr>
          <p:cNvSpPr txBox="1"/>
          <p:nvPr/>
        </p:nvSpPr>
        <p:spPr>
          <a:xfrm>
            <a:off x="8312286" y="3995346"/>
            <a:ext cx="375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조회수가 크다고 조회수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크지는 않음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0DEC91-B35C-46C1-B8FB-D60A5FB6F240}"/>
              </a:ext>
            </a:extLst>
          </p:cNvPr>
          <p:cNvGrpSpPr/>
          <p:nvPr/>
        </p:nvGrpSpPr>
        <p:grpSpPr>
          <a:xfrm>
            <a:off x="7960045" y="1209966"/>
            <a:ext cx="3815114" cy="2758097"/>
            <a:chOff x="7917181" y="1138526"/>
            <a:chExt cx="3815114" cy="275809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EC9E882-A981-4870-A1C8-8CF00B8109C3}"/>
                </a:ext>
              </a:extLst>
            </p:cNvPr>
            <p:cNvGrpSpPr/>
            <p:nvPr/>
          </p:nvGrpSpPr>
          <p:grpSpPr>
            <a:xfrm>
              <a:off x="7917181" y="1138526"/>
              <a:ext cx="3815114" cy="2758097"/>
              <a:chOff x="6296197" y="2130720"/>
              <a:chExt cx="3851103" cy="2784115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8FB94E90-B6D6-4D5D-8FB9-D181FCF53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8854" y="2130720"/>
                <a:ext cx="3638446" cy="2784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EB1200-33D0-48C3-BAFE-4E466404CB49}"/>
                  </a:ext>
                </a:extLst>
              </p:cNvPr>
              <p:cNvSpPr txBox="1"/>
              <p:nvPr/>
            </p:nvSpPr>
            <p:spPr>
              <a:xfrm rot="16200000">
                <a:off x="5825582" y="3195746"/>
                <a:ext cx="11874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err="1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view_growth</a:t>
                </a:r>
                <a:endParaRPr lang="ko-KR" altLang="en-US" sz="1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</p:grpSp>
        <p:sp>
          <p:nvSpPr>
            <p:cNvPr id="24" name="Google Shape;381;p28">
              <a:extLst>
                <a:ext uri="{FF2B5EF4-FFF2-40B4-BE49-F238E27FC236}">
                  <a16:creationId xmlns:a16="http://schemas.microsoft.com/office/drawing/2014/main" id="{0C0B4B4F-93FB-4E1F-A828-DAF8828F8135}"/>
                </a:ext>
              </a:extLst>
            </p:cNvPr>
            <p:cNvSpPr/>
            <p:nvPr/>
          </p:nvSpPr>
          <p:spPr>
            <a:xfrm>
              <a:off x="8338173" y="1349888"/>
              <a:ext cx="1147748" cy="2411759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81;p28">
            <a:extLst>
              <a:ext uri="{FF2B5EF4-FFF2-40B4-BE49-F238E27FC236}">
                <a16:creationId xmlns:a16="http://schemas.microsoft.com/office/drawing/2014/main" id="{E049099B-EC8C-4D98-BED1-97EFCED638FC}"/>
              </a:ext>
            </a:extLst>
          </p:cNvPr>
          <p:cNvSpPr/>
          <p:nvPr/>
        </p:nvSpPr>
        <p:spPr>
          <a:xfrm>
            <a:off x="6589888" y="3729038"/>
            <a:ext cx="1147748" cy="236774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81;p28">
            <a:extLst>
              <a:ext uri="{FF2B5EF4-FFF2-40B4-BE49-F238E27FC236}">
                <a16:creationId xmlns:a16="http://schemas.microsoft.com/office/drawing/2014/main" id="{C8B813BA-EEBF-4202-AAA6-2BF3CC152EF6}"/>
              </a:ext>
            </a:extLst>
          </p:cNvPr>
          <p:cNvSpPr/>
          <p:nvPr/>
        </p:nvSpPr>
        <p:spPr>
          <a:xfrm>
            <a:off x="677822" y="1421328"/>
            <a:ext cx="1227476" cy="24801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154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1155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탐색적 데이터 분석 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en-US" altLang="ko-KR" sz="23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Trending_year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3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Trending_month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300" b="1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Trending_date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0EA77-596C-4BE4-A974-1D1D50FE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20DFBD-7008-4AFC-9C5D-8ADAB1FC4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1544071"/>
            <a:ext cx="34671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572994-1A4C-402E-B2C3-71548998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5" y="2953695"/>
            <a:ext cx="3467101" cy="252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6B38039-D958-4B0A-9A76-1726BA79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85" y="1544071"/>
            <a:ext cx="3467100" cy="25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3EDB7E-DDCA-475E-A9F5-E991F81B99FB}"/>
              </a:ext>
            </a:extLst>
          </p:cNvPr>
          <p:cNvSpPr txBox="1"/>
          <p:nvPr/>
        </p:nvSpPr>
        <p:spPr>
          <a:xfrm>
            <a:off x="219635" y="4335141"/>
            <a:ext cx="4201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2020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년에 조회수 </a:t>
            </a:r>
            <a:r>
              <a:rPr lang="ko-KR" altLang="en-US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급증한 동영상들 존재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07340-7964-4B8D-B3B0-65C5D1560B21}"/>
              </a:ext>
            </a:extLst>
          </p:cNvPr>
          <p:cNvSpPr txBox="1"/>
          <p:nvPr/>
        </p:nvSpPr>
        <p:spPr>
          <a:xfrm>
            <a:off x="4203290" y="5758659"/>
            <a:ext cx="4031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하반기에 조회수 </a:t>
            </a:r>
            <a:r>
              <a:rPr lang="ko-KR" altLang="en-US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급증한 동영상들 존재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AF75-B413-43C2-832A-22A547E3F9FB}"/>
              </a:ext>
            </a:extLst>
          </p:cNvPr>
          <p:cNvSpPr txBox="1"/>
          <p:nvPr/>
        </p:nvSpPr>
        <p:spPr>
          <a:xfrm>
            <a:off x="8205746" y="4250459"/>
            <a:ext cx="4201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연말에 조회수 </a:t>
            </a:r>
            <a:r>
              <a:rPr lang="ko-KR" altLang="en-US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증가량이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급증한 동영상들 존재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57D6B-1AAC-4468-B7D4-2BF6D532E0D3}"/>
              </a:ext>
            </a:extLst>
          </p:cNvPr>
          <p:cNvSpPr txBox="1"/>
          <p:nvPr/>
        </p:nvSpPr>
        <p:spPr>
          <a:xfrm rot="16200000">
            <a:off x="-234086" y="2448509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68BF9-9031-465D-B675-F59C63D4F353}"/>
              </a:ext>
            </a:extLst>
          </p:cNvPr>
          <p:cNvSpPr txBox="1"/>
          <p:nvPr/>
        </p:nvSpPr>
        <p:spPr>
          <a:xfrm rot="16200000">
            <a:off x="3726421" y="3617059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0B807-39F8-42D6-A38D-725D837B3D68}"/>
              </a:ext>
            </a:extLst>
          </p:cNvPr>
          <p:cNvSpPr txBox="1"/>
          <p:nvPr/>
        </p:nvSpPr>
        <p:spPr>
          <a:xfrm rot="16200000">
            <a:off x="7640640" y="2562211"/>
            <a:ext cx="118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endParaRPr lang="ko-KR" altLang="en-US" sz="1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222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유튜브 카테고리 구분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3EFA7FD-A936-425D-9725-F86037A6D494}"/>
              </a:ext>
            </a:extLst>
          </p:cNvPr>
          <p:cNvSpPr txBox="1"/>
          <p:nvPr/>
        </p:nvSpPr>
        <p:spPr>
          <a:xfrm>
            <a:off x="2349930" y="1528682"/>
            <a:ext cx="30368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1 - Film &amp; Animation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2 - Autos &amp; Vehicles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10 - Music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15 - Pets &amp; Animals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17 - Sports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18 - Short Movies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19 - Travel &amp; Events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20 - Gaming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21 - Videoblogging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22 - People &amp; Blogs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23 - Comedy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24 - Entertainment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25 - News &amp; Politics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26 - </a:t>
            </a:r>
            <a:r>
              <a:rPr lang="en-US" altLang="ko-KR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Howto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&amp; Style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27 – Education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28 - Science &amp; Technology</a:t>
            </a:r>
          </a:p>
          <a:p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E8D356-C216-4DB8-AE29-B1F120E9533E}"/>
              </a:ext>
            </a:extLst>
          </p:cNvPr>
          <p:cNvSpPr txBox="1"/>
          <p:nvPr/>
        </p:nvSpPr>
        <p:spPr>
          <a:xfrm>
            <a:off x="6873590" y="1613725"/>
            <a:ext cx="33040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29 - Nonprofits &amp; Activism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30 - Movies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31 - Anime/Animation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32 - Action/Adventure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33 - Classics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34 - Comedy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35 - Documentary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36 - Drama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37 - Family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38 - Foreign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39 - Horror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40 - Sci-Fi/Fantasy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41 - Thriller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42 - Shorts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43 - Shows</a:t>
            </a: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44 - Trailers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1E42559-488B-4C75-9D35-D03EFD93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구축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C1F2F9-6395-43A7-BCEA-0D3EE2A37996}"/>
              </a:ext>
            </a:extLst>
          </p:cNvPr>
          <p:cNvSpPr txBox="1"/>
          <p:nvPr/>
        </p:nvSpPr>
        <p:spPr>
          <a:xfrm>
            <a:off x="1590676" y="2529016"/>
            <a:ext cx="386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변수를 다 넣은 다중회귀분석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2F2CE7-F277-4639-9A20-25FD2D76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0" y="3176960"/>
            <a:ext cx="4827452" cy="1584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E70316-72EB-4062-A808-4A86E31C9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38" y="996101"/>
            <a:ext cx="3789952" cy="2618957"/>
          </a:xfrm>
          <a:prstGeom prst="rect">
            <a:avLst/>
          </a:prstGeom>
          <a:noFill/>
          <a:ln w="9525" cap="sq">
            <a:solidFill>
              <a:srgbClr val="2B438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E1A2EB-23E0-4C58-B6D0-58B14ED6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38" y="3899841"/>
            <a:ext cx="3789951" cy="2709520"/>
          </a:xfrm>
          <a:prstGeom prst="rect">
            <a:avLst/>
          </a:prstGeom>
          <a:noFill/>
          <a:ln w="9525" cap="sq">
            <a:solidFill>
              <a:srgbClr val="2B438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F8AE4A-99ED-45C1-9364-A130A6AF1F62}"/>
                  </a:ext>
                </a:extLst>
              </p:cNvPr>
              <p:cNvSpPr txBox="1"/>
              <p:nvPr/>
            </p:nvSpPr>
            <p:spPr>
              <a:xfrm>
                <a:off x="219635" y="1380834"/>
                <a:ext cx="662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: 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처음 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trending 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된 동영상이 다시 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trending 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랭크에 포함될 확률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F8AE4A-99ED-45C1-9364-A130A6AF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" y="1380834"/>
                <a:ext cx="6629400" cy="369332"/>
              </a:xfrm>
              <a:prstGeom prst="rect">
                <a:avLst/>
              </a:prstGeom>
              <a:blipFill>
                <a:blip r:embed="rId6"/>
                <a:stretch>
                  <a:fillRect l="-276"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42728-E2E2-4809-9E52-609B9F7229D1}"/>
              </a:ext>
            </a:extLst>
          </p:cNvPr>
          <p:cNvSpPr txBox="1"/>
          <p:nvPr/>
        </p:nvSpPr>
        <p:spPr>
          <a:xfrm>
            <a:off x="976450" y="5257647"/>
            <a:ext cx="4827452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모델이 데이터를 상세하게 맞추지 못함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필요 없는 변수들을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삭제해야함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087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1681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아쉬운 점</a:t>
            </a:r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-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대시보드 초기화 현상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43DA3-FCA1-4969-AB4E-B63E8982D370}"/>
              </a:ext>
            </a:extLst>
          </p:cNvPr>
          <p:cNvSpPr txBox="1"/>
          <p:nvPr/>
        </p:nvSpPr>
        <p:spPr>
          <a:xfrm>
            <a:off x="2721428" y="5313748"/>
            <a:ext cx="6749143" cy="79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플라스크를 이용하여 변수들을 선택한 후에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새로고침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되는 현상이 있음 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왼쪽의 분류와 그래프들이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초깃값으로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바뀌는 현상이 존재함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74849-AF6E-4BE5-BED2-3C822DE58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9" r="839" b="5123"/>
          <a:stretch/>
        </p:blipFill>
        <p:spPr>
          <a:xfrm>
            <a:off x="195238" y="1928553"/>
            <a:ext cx="5686498" cy="27126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357E98-7674-48AC-B6CB-72515FD2B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8" r="658" b="5177"/>
          <a:stretch/>
        </p:blipFill>
        <p:spPr>
          <a:xfrm>
            <a:off x="6522785" y="1908933"/>
            <a:ext cx="5535823" cy="2682854"/>
          </a:xfrm>
          <a:prstGeom prst="rect">
            <a:avLst/>
          </a:prstGeom>
        </p:spPr>
      </p:pic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B5C9FDD9-FCEF-44F7-A29E-33D4AF7909E5}"/>
              </a:ext>
            </a:extLst>
          </p:cNvPr>
          <p:cNvSpPr/>
          <p:nvPr/>
        </p:nvSpPr>
        <p:spPr>
          <a:xfrm>
            <a:off x="6002164" y="3136279"/>
            <a:ext cx="418993" cy="408744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4672738" y="2600965"/>
            <a:ext cx="4028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 </a:t>
            </a: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답변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9481BC-F414-4B57-B509-A0A1D0D38E41}"/>
              </a:ext>
            </a:extLst>
          </p:cNvPr>
          <p:cNvGrpSpPr/>
          <p:nvPr/>
        </p:nvGrpSpPr>
        <p:grpSpPr>
          <a:xfrm>
            <a:off x="3858183" y="2857313"/>
            <a:ext cx="634758" cy="424649"/>
            <a:chOff x="3565275" y="2857313"/>
            <a:chExt cx="634758" cy="4246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E2CA927-F704-4F4D-B7CE-D705F1C8188A}"/>
                </a:ext>
              </a:extLst>
            </p:cNvPr>
            <p:cNvSpPr/>
            <p:nvPr/>
          </p:nvSpPr>
          <p:spPr>
            <a:xfrm rot="5400000">
              <a:off x="3531629" y="2890959"/>
              <a:ext cx="424647" cy="357355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4DBC414-81C2-4AD0-B31E-8750AD8E5DC5}"/>
                </a:ext>
              </a:extLst>
            </p:cNvPr>
            <p:cNvSpPr/>
            <p:nvPr/>
          </p:nvSpPr>
          <p:spPr>
            <a:xfrm rot="5400000">
              <a:off x="3809031" y="2890960"/>
              <a:ext cx="424648" cy="357356"/>
            </a:xfrm>
            <a:prstGeom prst="triangle">
              <a:avLst>
                <a:gd name="adj" fmla="val 50000"/>
              </a:avLst>
            </a:prstGeom>
            <a:solidFill>
              <a:srgbClr val="E2000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53C6D-8B65-4B5D-8310-2FB53A62C0D2}"/>
              </a:ext>
            </a:extLst>
          </p:cNvPr>
          <p:cNvSpPr txBox="1"/>
          <p:nvPr/>
        </p:nvSpPr>
        <p:spPr>
          <a:xfrm>
            <a:off x="5573494" y="3699171"/>
            <a:ext cx="118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추가 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70AB60-FFBA-4284-8540-EF1C749B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1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1681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Q&amp;A –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다중 공선성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EC0BBD-39E5-460B-8DEB-8DAF0CFF5E51}"/>
              </a:ext>
            </a:extLst>
          </p:cNvPr>
          <p:cNvGrpSpPr/>
          <p:nvPr/>
        </p:nvGrpSpPr>
        <p:grpSpPr>
          <a:xfrm>
            <a:off x="6550359" y="1423723"/>
            <a:ext cx="4803441" cy="4749712"/>
            <a:chOff x="6208879" y="1528682"/>
            <a:chExt cx="4803441" cy="474971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F7785FE-FDF0-4E1C-A55C-FAF3B1DA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879" y="1528682"/>
              <a:ext cx="4803441" cy="474971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94C395-0E84-43C4-BA3F-CFB3C393335B}"/>
                </a:ext>
              </a:extLst>
            </p:cNvPr>
            <p:cNvSpPr/>
            <p:nvPr/>
          </p:nvSpPr>
          <p:spPr>
            <a:xfrm>
              <a:off x="7185496" y="5986700"/>
              <a:ext cx="1225687" cy="23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평균기온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b="1" i="0" u="none" strike="noStrike" dirty="0">
                  <a:solidFill>
                    <a:schemeClr val="tx1"/>
                  </a:solidFill>
                  <a:effectLst/>
                  <a:latin typeface="Open Sans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°</a:t>
              </a:r>
              <a:r>
                <a:rPr lang="en-US" altLang="ko-KR" sz="1050" b="1" u="none" strike="noStrike" dirty="0">
                  <a:solidFill>
                    <a:srgbClr val="373A3C"/>
                  </a:solidFill>
                  <a:latin typeface="Open Sans" panose="020B0604020202020204" pitchFamily="34" charset="0"/>
                </a:rPr>
                <a:t>C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3876FC-8D0B-4390-AADF-0CE64513D846}"/>
                </a:ext>
              </a:extLst>
            </p:cNvPr>
            <p:cNvSpPr/>
            <p:nvPr/>
          </p:nvSpPr>
          <p:spPr>
            <a:xfrm>
              <a:off x="9254245" y="5959975"/>
              <a:ext cx="1225687" cy="23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t_</a:t>
              </a:r>
              <a:r>
                <a:rPr lang="ko-KR" altLang="en-US" sz="1050" dirty="0">
                  <a:solidFill>
                    <a:schemeClr val="tx1"/>
                  </a:solidFill>
                </a:rPr>
                <a:t>평균기온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b="1" i="0" u="none" strike="noStrike" dirty="0">
                  <a:solidFill>
                    <a:schemeClr val="tx1"/>
                  </a:solidFill>
                  <a:effectLst/>
                  <a:latin typeface="Open Sans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°</a:t>
              </a:r>
              <a:r>
                <a:rPr lang="en-US" altLang="ko-KR" sz="1050" b="1" u="none" strike="noStrike" dirty="0">
                  <a:solidFill>
                    <a:srgbClr val="373A3C"/>
                  </a:solidFill>
                  <a:latin typeface="Open Sans" panose="020B0604020202020204" pitchFamily="34" charset="0"/>
                </a:rPr>
                <a:t>C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D01391-C329-4FC5-90D6-C50C2C475E2E}"/>
                </a:ext>
              </a:extLst>
            </p:cNvPr>
            <p:cNvSpPr/>
            <p:nvPr/>
          </p:nvSpPr>
          <p:spPr>
            <a:xfrm rot="16200000">
              <a:off x="5823624" y="2406877"/>
              <a:ext cx="1225687" cy="23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평균기온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b="1" i="0" u="none" strike="noStrike" dirty="0">
                  <a:solidFill>
                    <a:schemeClr val="tx1"/>
                  </a:solidFill>
                  <a:effectLst/>
                  <a:latin typeface="Open Sans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°</a:t>
              </a:r>
              <a:r>
                <a:rPr lang="en-US" altLang="ko-KR" sz="1050" b="1" u="none" strike="noStrike" dirty="0">
                  <a:solidFill>
                    <a:srgbClr val="373A3C"/>
                  </a:solidFill>
                  <a:latin typeface="Open Sans" panose="020B0604020202020204" pitchFamily="34" charset="0"/>
                </a:rPr>
                <a:t>C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2850B6-FF84-4854-8E74-A96AEC4C52F1}"/>
                </a:ext>
              </a:extLst>
            </p:cNvPr>
            <p:cNvSpPr/>
            <p:nvPr/>
          </p:nvSpPr>
          <p:spPr>
            <a:xfrm rot="16200000">
              <a:off x="5823623" y="4637718"/>
              <a:ext cx="1225687" cy="23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t_</a:t>
              </a:r>
              <a:r>
                <a:rPr lang="ko-KR" altLang="en-US" sz="1050" dirty="0">
                  <a:solidFill>
                    <a:schemeClr val="tx1"/>
                  </a:solidFill>
                </a:rPr>
                <a:t>평균기온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b="1" i="0" u="none" strike="noStrike" dirty="0">
                  <a:solidFill>
                    <a:schemeClr val="tx1"/>
                  </a:solidFill>
                  <a:effectLst/>
                  <a:latin typeface="Open Sans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°</a:t>
              </a:r>
              <a:r>
                <a:rPr lang="en-US" altLang="ko-KR" sz="1050" b="1" u="none" strike="noStrike" dirty="0">
                  <a:solidFill>
                    <a:srgbClr val="373A3C"/>
                  </a:solidFill>
                  <a:latin typeface="Open Sans" panose="020B0604020202020204" pitchFamily="34" charset="0"/>
                </a:rPr>
                <a:t>C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F60ED9-94BD-4931-836A-B189703EC492}"/>
              </a:ext>
            </a:extLst>
          </p:cNvPr>
          <p:cNvGrpSpPr/>
          <p:nvPr/>
        </p:nvGrpSpPr>
        <p:grpSpPr>
          <a:xfrm>
            <a:off x="588160" y="1423748"/>
            <a:ext cx="4760360" cy="4749687"/>
            <a:chOff x="219635" y="1528682"/>
            <a:chExt cx="4760360" cy="474968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2AF8504-3E4B-4B5A-82FD-9FD14B75745D}"/>
                </a:ext>
              </a:extLst>
            </p:cNvPr>
            <p:cNvGrpSpPr/>
            <p:nvPr/>
          </p:nvGrpSpPr>
          <p:grpSpPr>
            <a:xfrm>
              <a:off x="219635" y="1528682"/>
              <a:ext cx="4760360" cy="4749687"/>
              <a:chOff x="219635" y="1613725"/>
              <a:chExt cx="4760360" cy="474968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D801008-4914-444D-8679-15EA0F264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635" y="1613725"/>
                <a:ext cx="4760360" cy="4749687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8F508C9-D053-4532-B1D6-4866B388C3EF}"/>
                  </a:ext>
                </a:extLst>
              </p:cNvPr>
              <p:cNvSpPr/>
              <p:nvPr/>
            </p:nvSpPr>
            <p:spPr>
              <a:xfrm>
                <a:off x="1303505" y="6065258"/>
                <a:ext cx="1225687" cy="238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10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분 최다 강수량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C61BFEA-8122-4519-8412-7E547D5E1C2A}"/>
                  </a:ext>
                </a:extLst>
              </p:cNvPr>
              <p:cNvSpPr/>
              <p:nvPr/>
            </p:nvSpPr>
            <p:spPr>
              <a:xfrm>
                <a:off x="3252279" y="6071743"/>
                <a:ext cx="1339176" cy="238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시간 최다 강수량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B3AFCD4-92AD-4AD6-B47D-96C0FD9384AB}"/>
                </a:ext>
              </a:extLst>
            </p:cNvPr>
            <p:cNvSpPr/>
            <p:nvPr/>
          </p:nvSpPr>
          <p:spPr>
            <a:xfrm rot="16200000">
              <a:off x="-98540" y="4715538"/>
              <a:ext cx="1339176" cy="23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</a:rPr>
                <a:t>시간 최다 강수량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830ABBE-7209-4B67-9612-DDE1AD10F101}"/>
                </a:ext>
              </a:extLst>
            </p:cNvPr>
            <p:cNvSpPr/>
            <p:nvPr/>
          </p:nvSpPr>
          <p:spPr>
            <a:xfrm rot="16200000">
              <a:off x="-178929" y="2573785"/>
              <a:ext cx="1225687" cy="23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10</a:t>
              </a:r>
              <a:r>
                <a:rPr lang="ko-KR" altLang="en-US" sz="1050" dirty="0">
                  <a:solidFill>
                    <a:schemeClr val="tx1"/>
                  </a:solidFill>
                </a:rPr>
                <a:t>분 최다 강수량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706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1681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Q&amp;A –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PCA(</a:t>
            </a:r>
            <a:r>
              <a:rPr lang="ko-KR" altLang="en-US" sz="2400" b="0" i="0" dirty="0">
                <a:solidFill>
                  <a:srgbClr val="DCDDDE"/>
                </a:solidFill>
                <a:effectLst/>
                <a:latin typeface="Whitney"/>
              </a:rPr>
              <a:t>특정 범주형 변수 포함된 것 제외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E508-2693-4329-968F-C6CDAFF0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04" y="1138526"/>
            <a:ext cx="29813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25B355-81BD-4210-877B-C22D05DC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84" y="1150637"/>
            <a:ext cx="2952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26227E-6B12-4730-AF99-63230408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54" y="4008137"/>
            <a:ext cx="3000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43BF41-4AD7-4573-92AC-8479F310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84" y="4000500"/>
            <a:ext cx="3019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49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441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주제 선정 동기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370F61-1804-4853-BF19-6402A188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5" name="Google Shape;160;p17">
            <a:extLst>
              <a:ext uri="{FF2B5EF4-FFF2-40B4-BE49-F238E27FC236}">
                <a16:creationId xmlns:a16="http://schemas.microsoft.com/office/drawing/2014/main" id="{0D53E725-876E-475F-9670-2F3C5D504F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756" y="2045740"/>
            <a:ext cx="3039296" cy="286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0;p18">
            <a:extLst>
              <a:ext uri="{FF2B5EF4-FFF2-40B4-BE49-F238E27FC236}">
                <a16:creationId xmlns:a16="http://schemas.microsoft.com/office/drawing/2014/main" id="{A71D5336-6ADA-44E7-9EC5-1FCDA07B38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367" y="2144933"/>
            <a:ext cx="4036465" cy="26547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215C5-1536-4CF5-8E46-FC3415686C56}"/>
              </a:ext>
            </a:extLst>
          </p:cNvPr>
          <p:cNvSpPr txBox="1"/>
          <p:nvPr/>
        </p:nvSpPr>
        <p:spPr>
          <a:xfrm>
            <a:off x="1851659" y="129055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Malgun Gothic"/>
                <a:sym typeface="Malgun Gothic"/>
              </a:rPr>
              <a:t>유튜버가</a:t>
            </a:r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Malgun Gothic"/>
                <a:sym typeface="Malgun Gothic"/>
              </a:rPr>
              <a:t> 급격하게 늘어나는 추세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517B3-2A95-4E7F-980F-E45A4ACEA41B}"/>
              </a:ext>
            </a:extLst>
          </p:cNvPr>
          <p:cNvSpPr txBox="1"/>
          <p:nvPr/>
        </p:nvSpPr>
        <p:spPr>
          <a:xfrm>
            <a:off x="6325718" y="1498602"/>
            <a:ext cx="456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Malgun Gothic"/>
                <a:sym typeface="Malgun Gothic"/>
              </a:rPr>
              <a:t>과한 경쟁자 수로 인해 도태되는 </a:t>
            </a:r>
            <a:r>
              <a:rPr lang="ko-KR" altLang="en-US" sz="18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Malgun Gothic"/>
                <a:sym typeface="Malgun Gothic"/>
              </a:rPr>
              <a:t>유튜버들</a:t>
            </a:r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Malgun Gothic"/>
                <a:sym typeface="Malgun Gothic"/>
              </a:rPr>
              <a:t> 증가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F1527-DDC9-4EAA-9FEF-C1C905C29529}"/>
              </a:ext>
            </a:extLst>
          </p:cNvPr>
          <p:cNvSpPr txBox="1"/>
          <p:nvPr/>
        </p:nvSpPr>
        <p:spPr>
          <a:xfrm>
            <a:off x="3662130" y="5713734"/>
            <a:ext cx="51015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조회수에 영향을 주는 요인에는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무엇이 있을까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?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DB4B61-B929-4472-8164-E28F82934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4814">
            <a:off x="2959706" y="5359399"/>
            <a:ext cx="929640" cy="9296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06284E-F81C-499C-8F44-D462CF021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1204">
            <a:off x="8436058" y="5357975"/>
            <a:ext cx="92964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18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71681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Q&amp;A –</a:t>
            </a:r>
            <a:r>
              <a:rPr lang="en-US" altLang="ko-KR" sz="23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measure</a:t>
            </a:r>
            <a:endParaRPr lang="ko-KR" altLang="en-US" sz="23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0CA06-256C-46B1-987F-E7D070FC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B39F4F-51F4-4C40-8494-23574C8B0529}"/>
              </a:ext>
            </a:extLst>
          </p:cNvPr>
          <p:cNvSpPr/>
          <p:nvPr/>
        </p:nvSpPr>
        <p:spPr>
          <a:xfrm>
            <a:off x="1028542" y="2382396"/>
            <a:ext cx="5067458" cy="10466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분류모델 </a:t>
            </a:r>
            <a:r>
              <a:rPr lang="en-US" altLang="ko-KR" sz="2400" dirty="0"/>
              <a:t>: f1, precision </a:t>
            </a:r>
            <a:r>
              <a:rPr lang="ko-KR" altLang="en-US" sz="2400" dirty="0"/>
              <a:t>이용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BCF68A-0268-45EF-BE7F-04D6EC29B9CD}"/>
              </a:ext>
            </a:extLst>
          </p:cNvPr>
          <p:cNvSpPr/>
          <p:nvPr/>
        </p:nvSpPr>
        <p:spPr>
          <a:xfrm>
            <a:off x="1028541" y="4690882"/>
            <a:ext cx="5067458" cy="10466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회귀모델 </a:t>
            </a:r>
            <a:r>
              <a:rPr lang="en-US" altLang="ko-KR" sz="2400" dirty="0"/>
              <a:t>: r-squared, </a:t>
            </a:r>
            <a:r>
              <a:rPr lang="en-US" altLang="ko-KR" sz="2400" dirty="0" err="1"/>
              <a:t>mae</a:t>
            </a:r>
            <a:r>
              <a:rPr lang="en-US" altLang="ko-KR" sz="2400" dirty="0"/>
              <a:t> </a:t>
            </a:r>
            <a:r>
              <a:rPr lang="ko-KR" altLang="en-US" sz="2400" dirty="0"/>
              <a:t>이용</a:t>
            </a: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D41998C5-C850-4EDB-AA8C-9B288532826E}"/>
              </a:ext>
            </a:extLst>
          </p:cNvPr>
          <p:cNvSpPr/>
          <p:nvPr/>
        </p:nvSpPr>
        <p:spPr>
          <a:xfrm>
            <a:off x="6511829" y="2701325"/>
            <a:ext cx="418993" cy="408744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A803-CF98-4BD0-8075-D9AE2B5D05AE}"/>
              </a:ext>
            </a:extLst>
          </p:cNvPr>
          <p:cNvSpPr txBox="1"/>
          <p:nvPr/>
        </p:nvSpPr>
        <p:spPr>
          <a:xfrm>
            <a:off x="7140684" y="2582531"/>
            <a:ext cx="438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불균형으로 인행 </a:t>
            </a:r>
            <a:r>
              <a:rPr lang="en-US" altLang="ko-KR" dirty="0"/>
              <a:t>accuracy</a:t>
            </a:r>
            <a:r>
              <a:rPr lang="ko-KR" altLang="en-US" dirty="0"/>
              <a:t>가 아닌 </a:t>
            </a:r>
            <a:r>
              <a:rPr lang="en-US" altLang="ko-KR" dirty="0"/>
              <a:t>precision</a:t>
            </a:r>
            <a:r>
              <a:rPr lang="ko-KR" altLang="en-US" dirty="0"/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363981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3F7A8-23A7-481A-BD9E-B4C51FD3E5A9}"/>
              </a:ext>
            </a:extLst>
          </p:cNvPr>
          <p:cNvSpPr/>
          <p:nvPr/>
        </p:nvSpPr>
        <p:spPr>
          <a:xfrm>
            <a:off x="0" y="0"/>
            <a:ext cx="12192000" cy="504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6E27-CE20-4A10-B625-F0C709B1A34F}"/>
              </a:ext>
            </a:extLst>
          </p:cNvPr>
          <p:cNvSpPr txBox="1"/>
          <p:nvPr/>
        </p:nvSpPr>
        <p:spPr>
          <a:xfrm>
            <a:off x="1926466" y="2141556"/>
            <a:ext cx="83390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끝</a:t>
            </a:r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5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시청해주셔서</a:t>
            </a: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감사합니다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5BEB3B-7C03-44A3-853D-59B350E33443}"/>
              </a:ext>
            </a:extLst>
          </p:cNvPr>
          <p:cNvCxnSpPr/>
          <p:nvPr/>
        </p:nvCxnSpPr>
        <p:spPr>
          <a:xfrm>
            <a:off x="0" y="5043602"/>
            <a:ext cx="1219200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oogle Shape;96;p14">
            <a:extLst>
              <a:ext uri="{FF2B5EF4-FFF2-40B4-BE49-F238E27FC236}">
                <a16:creationId xmlns:a16="http://schemas.microsoft.com/office/drawing/2014/main" id="{B8A12575-B814-45CD-98A1-8C60CD4B06E8}"/>
              </a:ext>
            </a:extLst>
          </p:cNvPr>
          <p:cNvGrpSpPr/>
          <p:nvPr/>
        </p:nvGrpSpPr>
        <p:grpSpPr>
          <a:xfrm>
            <a:off x="398747" y="5300846"/>
            <a:ext cx="415910" cy="175612"/>
            <a:chOff x="518685" y="5627247"/>
            <a:chExt cx="415910" cy="175612"/>
          </a:xfrm>
        </p:grpSpPr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DD0C4F3-8F99-48C9-B60B-810379B64AD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518BD145-8744-4F65-A257-9ACAEFE0F40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24B3ADDD-68EA-481F-82C8-8BB97C7542A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00;p14">
              <a:extLst>
                <a:ext uri="{FF2B5EF4-FFF2-40B4-BE49-F238E27FC236}">
                  <a16:creationId xmlns:a16="http://schemas.microsoft.com/office/drawing/2014/main" id="{6167296B-EB19-4CAB-B84A-C448685CCF3C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1BC6CA-5E78-41AE-BEBE-0CDF5AFA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73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5" y="89728"/>
            <a:ext cx="5580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 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셋이란</a:t>
            </a:r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500" b="1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147D0C-64A4-48B7-808E-96301DAAB421}"/>
              </a:ext>
            </a:extLst>
          </p:cNvPr>
          <p:cNvSpPr txBox="1"/>
          <p:nvPr/>
        </p:nvSpPr>
        <p:spPr>
          <a:xfrm>
            <a:off x="3664354" y="5596746"/>
            <a:ext cx="591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trending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영상이다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trending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랭크에 포함되었다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=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인기있는 영상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87D2A-6E30-49D4-B5DF-DC9FA9E5F7CD}"/>
              </a:ext>
            </a:extLst>
          </p:cNvPr>
          <p:cNvGrpSpPr/>
          <p:nvPr/>
        </p:nvGrpSpPr>
        <p:grpSpPr>
          <a:xfrm>
            <a:off x="233362" y="1261254"/>
            <a:ext cx="11725275" cy="1739569"/>
            <a:chOff x="138952" y="1731766"/>
            <a:chExt cx="11725275" cy="17395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62C714-F161-4284-8352-C492F171C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952" y="1918760"/>
              <a:ext cx="11725275" cy="15525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F8F118-AE18-4DB9-A2E1-517CE9D07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99" y="1731766"/>
              <a:ext cx="11687175" cy="2095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97B3E14-1715-461F-9AE7-5708FE401050}"/>
              </a:ext>
            </a:extLst>
          </p:cNvPr>
          <p:cNvSpPr txBox="1"/>
          <p:nvPr/>
        </p:nvSpPr>
        <p:spPr>
          <a:xfrm>
            <a:off x="246809" y="3187817"/>
            <a:ext cx="7823200" cy="21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publish_time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동영상이 업로드 된 날짜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Trending_time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동영상이 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trending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랭크에 포함된 날짜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views : (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누적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조회수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view_growth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trending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랭크에 포함된 바로 전 영상과의 조회수 차이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	         =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증가한 조회수</a:t>
            </a:r>
            <a:endParaRPr lang="en-US" altLang="ko-KR" sz="1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video_order</a:t>
            </a:r>
            <a:r>
              <a:rPr lang="en-US" altLang="ko-KR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sz="1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동일 영상에 붙인 번호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C00A7B-09F9-45BC-976E-AAED0421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4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58763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 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셋의 특징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60AC6F-870B-43A0-B4B6-FF8E7697312B}"/>
              </a:ext>
            </a:extLst>
          </p:cNvPr>
          <p:cNvGrpSpPr/>
          <p:nvPr/>
        </p:nvGrpSpPr>
        <p:grpSpPr>
          <a:xfrm>
            <a:off x="647700" y="1961118"/>
            <a:ext cx="5270500" cy="3035300"/>
            <a:chOff x="647700" y="2012950"/>
            <a:chExt cx="5270500" cy="3035300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B4D25C31-85A9-475D-93F6-50707DB60ED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72955822"/>
                </p:ext>
              </p:extLst>
            </p:nvPr>
          </p:nvGraphicFramePr>
          <p:xfrm>
            <a:off x="647700" y="2012950"/>
            <a:ext cx="5270500" cy="3035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EB99418-C50D-41E9-B566-FA54DEFF92FD}"/>
                </a:ext>
              </a:extLst>
            </p:cNvPr>
            <p:cNvCxnSpPr>
              <a:cxnSpLocks/>
            </p:cNvCxnSpPr>
            <p:nvPr/>
          </p:nvCxnSpPr>
          <p:spPr>
            <a:xfrm>
              <a:off x="3181642" y="2527300"/>
              <a:ext cx="0" cy="21971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A31084-B1C2-45E7-A1BF-FAA8F5B4C9C8}"/>
                </a:ext>
              </a:extLst>
            </p:cNvPr>
            <p:cNvSpPr txBox="1"/>
            <p:nvPr/>
          </p:nvSpPr>
          <p:spPr>
            <a:xfrm>
              <a:off x="1953176" y="2566948"/>
              <a:ext cx="80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</a:t>
              </a:r>
              <a:r>
                <a:rPr lang="ko-KR" altLang="en-US" dirty="0"/>
                <a:t>영상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2C8B6C-47E3-46FC-9519-933885E9CD06}"/>
                </a:ext>
              </a:extLst>
            </p:cNvPr>
            <p:cNvSpPr txBox="1"/>
            <p:nvPr/>
          </p:nvSpPr>
          <p:spPr>
            <a:xfrm>
              <a:off x="4276249" y="2552660"/>
              <a:ext cx="895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</a:t>
              </a:r>
              <a:r>
                <a:rPr lang="ko-KR" altLang="en-US" dirty="0"/>
                <a:t>영상</a:t>
              </a:r>
            </a:p>
          </p:txBody>
        </p:sp>
      </p:grp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2F0E156D-E88D-46A5-A3AB-72901A66D664}"/>
              </a:ext>
            </a:extLst>
          </p:cNvPr>
          <p:cNvSpPr/>
          <p:nvPr/>
        </p:nvSpPr>
        <p:spPr>
          <a:xfrm>
            <a:off x="6728461" y="3256518"/>
            <a:ext cx="434413" cy="4445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75602-E01E-4D48-8F72-D9BE1BBC945A}"/>
              </a:ext>
            </a:extLst>
          </p:cNvPr>
          <p:cNvSpPr txBox="1"/>
          <p:nvPr/>
        </p:nvSpPr>
        <p:spPr>
          <a:xfrm>
            <a:off x="7819373" y="3306373"/>
            <a:ext cx="41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불규칙하고 간헐적인 특징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9F5B73-BCD0-4A2F-8287-D2DA5F8F2185}"/>
              </a:ext>
            </a:extLst>
          </p:cNvPr>
          <p:cNvSpPr txBox="1"/>
          <p:nvPr/>
        </p:nvSpPr>
        <p:spPr>
          <a:xfrm>
            <a:off x="2714171" y="5729237"/>
            <a:ext cx="698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동영상별로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trending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랭크에 등록된 횟수를 구분해서 분석해야 할 필요성</a:t>
            </a: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A4DB1F-F7E2-4FCB-A203-778D25F4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02C448-FDE0-413F-B6E0-EBCB5C8C1287}"/>
              </a:ext>
            </a:extLst>
          </p:cNvPr>
          <p:cNvSpPr/>
          <p:nvPr/>
        </p:nvSpPr>
        <p:spPr>
          <a:xfrm>
            <a:off x="0" y="-2300"/>
            <a:ext cx="12192000" cy="81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8BE5-FFA5-45D4-9D00-F6AE50A915CA}"/>
              </a:ext>
            </a:extLst>
          </p:cNvPr>
          <p:cNvSpPr txBox="1"/>
          <p:nvPr/>
        </p:nvSpPr>
        <p:spPr>
          <a:xfrm>
            <a:off x="219634" y="89728"/>
            <a:ext cx="97320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trending</a:t>
            </a:r>
            <a:r>
              <a:rPr lang="ko-KR" altLang="en-US" sz="35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랭크를 유지해야하는 이유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2C9122-9FBB-4EE1-B2CC-73BAF4B3E26A}"/>
              </a:ext>
            </a:extLst>
          </p:cNvPr>
          <p:cNvCxnSpPr/>
          <p:nvPr/>
        </p:nvCxnSpPr>
        <p:spPr>
          <a:xfrm>
            <a:off x="0" y="805712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96;p14">
            <a:extLst>
              <a:ext uri="{FF2B5EF4-FFF2-40B4-BE49-F238E27FC236}">
                <a16:creationId xmlns:a16="http://schemas.microsoft.com/office/drawing/2014/main" id="{6E23CD14-8F27-4CEB-B1F8-D92007ECA11D}"/>
              </a:ext>
            </a:extLst>
          </p:cNvPr>
          <p:cNvGrpSpPr/>
          <p:nvPr/>
        </p:nvGrpSpPr>
        <p:grpSpPr>
          <a:xfrm>
            <a:off x="359640" y="975025"/>
            <a:ext cx="415910" cy="175612"/>
            <a:chOff x="518685" y="5627247"/>
            <a:chExt cx="415910" cy="175612"/>
          </a:xfrm>
        </p:grpSpPr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76CCF3FF-2069-4487-B011-C3FC52DE20C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98;p14">
              <a:extLst>
                <a:ext uri="{FF2B5EF4-FFF2-40B4-BE49-F238E27FC236}">
                  <a16:creationId xmlns:a16="http://schemas.microsoft.com/office/drawing/2014/main" id="{2A4015FF-2511-46E1-A6F0-410E9A1250D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99;p14">
              <a:extLst>
                <a:ext uri="{FF2B5EF4-FFF2-40B4-BE49-F238E27FC236}">
                  <a16:creationId xmlns:a16="http://schemas.microsoft.com/office/drawing/2014/main" id="{C555A3CA-2510-4FFC-A05D-6DCFB588B6D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00;p14">
              <a:extLst>
                <a:ext uri="{FF2B5EF4-FFF2-40B4-BE49-F238E27FC236}">
                  <a16:creationId xmlns:a16="http://schemas.microsoft.com/office/drawing/2014/main" id="{B180D509-4BB9-4B5B-AEC3-FC9CE69910F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B919DB-F1BE-474E-92AF-24C05586750C}"/>
              </a:ext>
            </a:extLst>
          </p:cNvPr>
          <p:cNvSpPr txBox="1"/>
          <p:nvPr/>
        </p:nvSpPr>
        <p:spPr>
          <a:xfrm>
            <a:off x="1247455" y="5774683"/>
            <a:ext cx="96970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trending </a:t>
            </a:r>
            <a:r>
              <a:rPr lang="ko-KR" altLang="en-US" sz="2000" dirty="0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유지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할수록 조회수가 기하급수적으로 증가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C887F-6360-4246-BDC0-8E75259E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0674-18EB-4F66-94CD-2CED28BE5E5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962227-F7B1-4C91-AAA9-168FF09D5268}"/>
              </a:ext>
            </a:extLst>
          </p:cNvPr>
          <p:cNvGrpSpPr/>
          <p:nvPr/>
        </p:nvGrpSpPr>
        <p:grpSpPr>
          <a:xfrm>
            <a:off x="3457802" y="1841037"/>
            <a:ext cx="5564278" cy="3635761"/>
            <a:chOff x="3747362" y="1841037"/>
            <a:chExt cx="5564278" cy="363576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3429CE-B5D0-4EA2-8C3F-5DCE5900B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301" r="17284"/>
            <a:stretch/>
          </p:blipFill>
          <p:spPr>
            <a:xfrm>
              <a:off x="3860641" y="1841037"/>
              <a:ext cx="5450999" cy="3635761"/>
            </a:xfrm>
            <a:prstGeom prst="rect">
              <a:avLst/>
            </a:prstGeom>
          </p:spPr>
        </p:pic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DD79AA9-0A1C-494B-B254-8B291F13FE3F}"/>
                </a:ext>
              </a:extLst>
            </p:cNvPr>
            <p:cNvSpPr/>
            <p:nvPr/>
          </p:nvSpPr>
          <p:spPr>
            <a:xfrm>
              <a:off x="4398579" y="2599570"/>
              <a:ext cx="2752941" cy="1925133"/>
            </a:xfrm>
            <a:custGeom>
              <a:avLst/>
              <a:gdLst>
                <a:gd name="connsiteX0" fmla="*/ 0 w 2254469"/>
                <a:gd name="connsiteY0" fmla="*/ 1576551 h 1576551"/>
                <a:gd name="connsiteX1" fmla="*/ 1119352 w 2254469"/>
                <a:gd name="connsiteY1" fmla="*/ 1182414 h 1576551"/>
                <a:gd name="connsiteX2" fmla="*/ 1844566 w 2254469"/>
                <a:gd name="connsiteY2" fmla="*/ 804041 h 1576551"/>
                <a:gd name="connsiteX3" fmla="*/ 2144111 w 2254469"/>
                <a:gd name="connsiteY3" fmla="*/ 346841 h 1576551"/>
                <a:gd name="connsiteX4" fmla="*/ 2254469 w 2254469"/>
                <a:gd name="connsiteY4" fmla="*/ 0 h 157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469" h="1576551">
                  <a:moveTo>
                    <a:pt x="0" y="1576551"/>
                  </a:moveTo>
                  <a:cubicBezTo>
                    <a:pt x="405962" y="1443858"/>
                    <a:pt x="811924" y="1311166"/>
                    <a:pt x="1119352" y="1182414"/>
                  </a:cubicBezTo>
                  <a:cubicBezTo>
                    <a:pt x="1426780" y="1053662"/>
                    <a:pt x="1673773" y="943303"/>
                    <a:pt x="1844566" y="804041"/>
                  </a:cubicBezTo>
                  <a:cubicBezTo>
                    <a:pt x="2015359" y="664779"/>
                    <a:pt x="2075794" y="480848"/>
                    <a:pt x="2144111" y="346841"/>
                  </a:cubicBezTo>
                  <a:cubicBezTo>
                    <a:pt x="2212428" y="212834"/>
                    <a:pt x="2241331" y="70945"/>
                    <a:pt x="2254469" y="0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추출 20">
              <a:extLst>
                <a:ext uri="{FF2B5EF4-FFF2-40B4-BE49-F238E27FC236}">
                  <a16:creationId xmlns:a16="http://schemas.microsoft.com/office/drawing/2014/main" id="{FFAA9619-69F7-4BDD-8F22-1960B1752A90}"/>
                </a:ext>
              </a:extLst>
            </p:cNvPr>
            <p:cNvSpPr/>
            <p:nvPr/>
          </p:nvSpPr>
          <p:spPr>
            <a:xfrm rot="692084">
              <a:off x="7068556" y="2325136"/>
              <a:ext cx="226888" cy="313349"/>
            </a:xfrm>
            <a:prstGeom prst="flowChartExtra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FBFE30-0763-47A5-9425-0CD0F9506AE7}"/>
                </a:ext>
              </a:extLst>
            </p:cNvPr>
            <p:cNvSpPr txBox="1"/>
            <p:nvPr/>
          </p:nvSpPr>
          <p:spPr>
            <a:xfrm rot="16200000">
              <a:off x="3214382" y="3120929"/>
              <a:ext cx="13429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views </a:t>
              </a:r>
              <a:r>
                <a:rPr lang="ko-KR" altLang="en-US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평균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376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2351</Words>
  <Application>Microsoft Office PowerPoint</Application>
  <PresentationFormat>와이드스크린</PresentationFormat>
  <Paragraphs>514</Paragraphs>
  <Slides>61</Slides>
  <Notes>61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2" baseType="lpstr">
      <vt:lpstr>Cambria Math</vt:lpstr>
      <vt:lpstr>HY헤드라인M</vt:lpstr>
      <vt:lpstr>Open Sans</vt:lpstr>
      <vt:lpstr>나눔스퀘어OTF</vt:lpstr>
      <vt:lpstr>Whitney</vt:lpstr>
      <vt:lpstr>나눔스퀘어OTF Light</vt:lpstr>
      <vt:lpstr>Arial</vt:lpstr>
      <vt:lpstr>나눔스퀘어OTF Bold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cmkbooty21@naver.com</dc:creator>
  <cp:lastModifiedBy>박 도준</cp:lastModifiedBy>
  <cp:revision>311</cp:revision>
  <dcterms:created xsi:type="dcterms:W3CDTF">2021-06-04T05:35:33Z</dcterms:created>
  <dcterms:modified xsi:type="dcterms:W3CDTF">2021-06-18T10:00:48Z</dcterms:modified>
</cp:coreProperties>
</file>